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25" r:id="rId2"/>
  </p:sldMasterIdLst>
  <p:notesMasterIdLst>
    <p:notesMasterId r:id="rId23"/>
  </p:notesMasterIdLst>
  <p:sldIdLst>
    <p:sldId id="257" r:id="rId3"/>
    <p:sldId id="258" r:id="rId4"/>
    <p:sldId id="259" r:id="rId5"/>
    <p:sldId id="268" r:id="rId6"/>
    <p:sldId id="270" r:id="rId7"/>
    <p:sldId id="292" r:id="rId8"/>
    <p:sldId id="287" r:id="rId9"/>
    <p:sldId id="261" r:id="rId10"/>
    <p:sldId id="263" r:id="rId11"/>
    <p:sldId id="264" r:id="rId12"/>
    <p:sldId id="265" r:id="rId13"/>
    <p:sldId id="272" r:id="rId14"/>
    <p:sldId id="279" r:id="rId15"/>
    <p:sldId id="281" r:id="rId16"/>
    <p:sldId id="276" r:id="rId17"/>
    <p:sldId id="282" r:id="rId18"/>
    <p:sldId id="277" r:id="rId19"/>
    <p:sldId id="284" r:id="rId20"/>
    <p:sldId id="285" r:id="rId21"/>
    <p:sldId id="267" r:id="rId2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965BC6-F17D-56D0-7166-D0DD06612CC8}" v="732" dt="2023-01-14T20:42:31.375"/>
    <p1510:client id="{EAADEB01-71DA-6205-8288-06D892BA0BC8}" v="793" dt="2023-01-15T07:45:06.403"/>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FD7DB6-88D8-4C47-A312-EF4A553DCF40}" type="doc">
      <dgm:prSet loTypeId="urn:microsoft.com/office/officeart/2016/7/layout/VerticalDownArrowProcess" loCatId="process" qsTypeId="urn:microsoft.com/office/officeart/2005/8/quickstyle/simple1" qsCatId="simple" csTypeId="urn:microsoft.com/office/officeart/2005/8/colors/accent1_2" csCatId="accent1" phldr="1"/>
      <dgm:spPr/>
      <dgm:t>
        <a:bodyPr/>
        <a:lstStyle/>
        <a:p>
          <a:endParaRPr lang="en-US"/>
        </a:p>
      </dgm:t>
    </dgm:pt>
    <dgm:pt modelId="{624EA50D-7300-4437-AC49-BE2C01A41475}">
      <dgm:prSet/>
      <dgm:spPr/>
      <dgm:t>
        <a:bodyPr/>
        <a:lstStyle/>
        <a:p>
          <a:r>
            <a:rPr lang="en-US" dirty="0">
              <a:latin typeface="Times New Roman"/>
              <a:cs typeface="Times New Roman"/>
            </a:rPr>
            <a:t>Analyze</a:t>
          </a:r>
        </a:p>
      </dgm:t>
    </dgm:pt>
    <dgm:pt modelId="{989E4577-DE5D-4FEE-9C9E-7129D9925D1F}" type="parTrans" cxnId="{BAAEFF7A-A528-4132-BE25-3868ACB32A5A}">
      <dgm:prSet/>
      <dgm:spPr/>
      <dgm:t>
        <a:bodyPr/>
        <a:lstStyle/>
        <a:p>
          <a:endParaRPr lang="en-US"/>
        </a:p>
      </dgm:t>
    </dgm:pt>
    <dgm:pt modelId="{C452B152-65B6-4F29-9C3F-582C4A3272E5}" type="sibTrans" cxnId="{BAAEFF7A-A528-4132-BE25-3868ACB32A5A}">
      <dgm:prSet/>
      <dgm:spPr/>
      <dgm:t>
        <a:bodyPr/>
        <a:lstStyle/>
        <a:p>
          <a:endParaRPr lang="en-US"/>
        </a:p>
      </dgm:t>
    </dgm:pt>
    <dgm:pt modelId="{E0BACC79-B544-4ED8-BD34-8CFE3C6B6A83}">
      <dgm:prSet/>
      <dgm:spPr/>
      <dgm:t>
        <a:bodyPr/>
        <a:lstStyle/>
        <a:p>
          <a:pPr rtl="0"/>
          <a:r>
            <a:rPr lang="en-US">
              <a:latin typeface="Times New Roman"/>
              <a:cs typeface="Times New Roman"/>
            </a:rPr>
            <a:t> Datasets and find common grounds in experimental protocols and gestures performed.</a:t>
          </a:r>
        </a:p>
      </dgm:t>
    </dgm:pt>
    <dgm:pt modelId="{D22BC4C5-B423-450F-B610-C4DC4C5C46C9}" type="parTrans" cxnId="{7E90BAC9-4231-4965-9A36-51D0CDFA7211}">
      <dgm:prSet/>
      <dgm:spPr/>
      <dgm:t>
        <a:bodyPr/>
        <a:lstStyle/>
        <a:p>
          <a:endParaRPr lang="en-US"/>
        </a:p>
      </dgm:t>
    </dgm:pt>
    <dgm:pt modelId="{C37ABAA9-8F71-4283-8CD9-4B81969DA1C1}" type="sibTrans" cxnId="{7E90BAC9-4231-4965-9A36-51D0CDFA7211}">
      <dgm:prSet/>
      <dgm:spPr/>
      <dgm:t>
        <a:bodyPr/>
        <a:lstStyle/>
        <a:p>
          <a:endParaRPr lang="en-US"/>
        </a:p>
      </dgm:t>
    </dgm:pt>
    <dgm:pt modelId="{3F882043-47D8-4EB2-9C74-4D5921AE05C7}">
      <dgm:prSet/>
      <dgm:spPr/>
      <dgm:t>
        <a:bodyPr/>
        <a:lstStyle/>
        <a:p>
          <a:r>
            <a:rPr lang="en-US" dirty="0">
              <a:latin typeface="Times New Roman"/>
              <a:cs typeface="Times New Roman"/>
            </a:rPr>
            <a:t>Try</a:t>
          </a:r>
        </a:p>
      </dgm:t>
    </dgm:pt>
    <dgm:pt modelId="{54A193EB-BD2C-4AD0-A0F4-2A0DCFF80FF6}" type="parTrans" cxnId="{6F323C90-A811-4BCA-AFBC-C47ADA063EAF}">
      <dgm:prSet/>
      <dgm:spPr/>
      <dgm:t>
        <a:bodyPr/>
        <a:lstStyle/>
        <a:p>
          <a:endParaRPr lang="en-US"/>
        </a:p>
      </dgm:t>
    </dgm:pt>
    <dgm:pt modelId="{5D0DCD50-1EE8-4194-A02E-5894C2F57676}" type="sibTrans" cxnId="{6F323C90-A811-4BCA-AFBC-C47ADA063EAF}">
      <dgm:prSet/>
      <dgm:spPr/>
      <dgm:t>
        <a:bodyPr/>
        <a:lstStyle/>
        <a:p>
          <a:endParaRPr lang="en-US"/>
        </a:p>
      </dgm:t>
    </dgm:pt>
    <dgm:pt modelId="{61CFB31B-B3C5-455B-ADB4-EC50659AFC15}">
      <dgm:prSet/>
      <dgm:spPr/>
      <dgm:t>
        <a:bodyPr/>
        <a:lstStyle/>
        <a:p>
          <a:r>
            <a:rPr lang="en-US">
              <a:latin typeface="Times New Roman"/>
              <a:cs typeface="Times New Roman"/>
            </a:rPr>
            <a:t>State-of-the-art approaches on each dataset individually.</a:t>
          </a:r>
        </a:p>
      </dgm:t>
    </dgm:pt>
    <dgm:pt modelId="{FE6E5018-DE30-4B22-B250-986C885332E8}" type="parTrans" cxnId="{185D1119-E044-4002-821D-CF35CBB93A34}">
      <dgm:prSet/>
      <dgm:spPr/>
      <dgm:t>
        <a:bodyPr/>
        <a:lstStyle/>
        <a:p>
          <a:endParaRPr lang="en-US"/>
        </a:p>
      </dgm:t>
    </dgm:pt>
    <dgm:pt modelId="{347DBBBA-30EB-4EF7-BD14-2386755EE6BF}" type="sibTrans" cxnId="{185D1119-E044-4002-821D-CF35CBB93A34}">
      <dgm:prSet/>
      <dgm:spPr/>
      <dgm:t>
        <a:bodyPr/>
        <a:lstStyle/>
        <a:p>
          <a:endParaRPr lang="en-US"/>
        </a:p>
      </dgm:t>
    </dgm:pt>
    <dgm:pt modelId="{654F931A-C4EF-45FD-AB34-566B2D62F2FF}">
      <dgm:prSet/>
      <dgm:spPr/>
      <dgm:t>
        <a:bodyPr/>
        <a:lstStyle/>
        <a:p>
          <a:r>
            <a:rPr lang="en-US" dirty="0">
              <a:latin typeface="Times New Roman"/>
              <a:cs typeface="Times New Roman"/>
            </a:rPr>
            <a:t>Evaluate</a:t>
          </a:r>
        </a:p>
      </dgm:t>
    </dgm:pt>
    <dgm:pt modelId="{5F4D1B1A-FE99-4E68-B2BC-B5EBB6D453FF}" type="parTrans" cxnId="{D659EE68-5634-4752-BF92-E23AD12CB8C1}">
      <dgm:prSet/>
      <dgm:spPr/>
      <dgm:t>
        <a:bodyPr/>
        <a:lstStyle/>
        <a:p>
          <a:endParaRPr lang="en-US"/>
        </a:p>
      </dgm:t>
    </dgm:pt>
    <dgm:pt modelId="{D50C1C14-98FD-4188-B079-DDBF5EE158A4}" type="sibTrans" cxnId="{D659EE68-5634-4752-BF92-E23AD12CB8C1}">
      <dgm:prSet/>
      <dgm:spPr/>
      <dgm:t>
        <a:bodyPr/>
        <a:lstStyle/>
        <a:p>
          <a:endParaRPr lang="en-US"/>
        </a:p>
      </dgm:t>
    </dgm:pt>
    <dgm:pt modelId="{D8BCA0CC-F723-49EB-BE55-B158ABC4CA50}">
      <dgm:prSet/>
      <dgm:spPr/>
      <dgm:t>
        <a:bodyPr/>
        <a:lstStyle/>
        <a:p>
          <a:r>
            <a:rPr lang="en-US">
              <a:latin typeface="Times New Roman"/>
              <a:cs typeface="Times New Roman"/>
            </a:rPr>
            <a:t>The state of the art on different conditions.</a:t>
          </a:r>
        </a:p>
      </dgm:t>
    </dgm:pt>
    <dgm:pt modelId="{A5983CAA-AEB6-4123-90B7-2868673F2DA5}" type="parTrans" cxnId="{29A69398-A444-4C67-8025-D49B7D56BFE7}">
      <dgm:prSet/>
      <dgm:spPr/>
      <dgm:t>
        <a:bodyPr/>
        <a:lstStyle/>
        <a:p>
          <a:endParaRPr lang="en-US"/>
        </a:p>
      </dgm:t>
    </dgm:pt>
    <dgm:pt modelId="{2EF8B4E4-80F9-43FA-897C-3D3F04F46C89}" type="sibTrans" cxnId="{29A69398-A444-4C67-8025-D49B7D56BFE7}">
      <dgm:prSet/>
      <dgm:spPr/>
      <dgm:t>
        <a:bodyPr/>
        <a:lstStyle/>
        <a:p>
          <a:endParaRPr lang="en-US"/>
        </a:p>
      </dgm:t>
    </dgm:pt>
    <dgm:pt modelId="{DE9ADAD6-D708-4E27-954E-A30AC412B19B}">
      <dgm:prSet/>
      <dgm:spPr/>
      <dgm:t>
        <a:bodyPr/>
        <a:lstStyle/>
        <a:p>
          <a:r>
            <a:rPr lang="en-US" dirty="0">
              <a:latin typeface="Times New Roman"/>
              <a:cs typeface="Times New Roman"/>
            </a:rPr>
            <a:t>Identify</a:t>
          </a:r>
        </a:p>
      </dgm:t>
    </dgm:pt>
    <dgm:pt modelId="{A6967763-CF32-4CA0-B6FD-28582173C09C}" type="parTrans" cxnId="{342DBE0D-EA5A-41E7-82B4-23FA71C6298C}">
      <dgm:prSet/>
      <dgm:spPr/>
      <dgm:t>
        <a:bodyPr/>
        <a:lstStyle/>
        <a:p>
          <a:endParaRPr lang="en-US"/>
        </a:p>
      </dgm:t>
    </dgm:pt>
    <dgm:pt modelId="{50FCE750-C256-4611-90ED-A1587899B367}" type="sibTrans" cxnId="{342DBE0D-EA5A-41E7-82B4-23FA71C6298C}">
      <dgm:prSet/>
      <dgm:spPr/>
      <dgm:t>
        <a:bodyPr/>
        <a:lstStyle/>
        <a:p>
          <a:endParaRPr lang="en-US"/>
        </a:p>
      </dgm:t>
    </dgm:pt>
    <dgm:pt modelId="{FCD0DAE6-B521-424D-8B43-D144E32181AD}">
      <dgm:prSet/>
      <dgm:spPr/>
      <dgm:t>
        <a:bodyPr/>
        <a:lstStyle/>
        <a:p>
          <a:pPr rtl="0"/>
          <a:r>
            <a:rPr lang="en-US">
              <a:latin typeface="Times New Roman"/>
              <a:cs typeface="Times New Roman"/>
            </a:rPr>
            <a:t>Conditions where the claimed superiority of state-of-the-art approaches diminishes.</a:t>
          </a:r>
        </a:p>
      </dgm:t>
    </dgm:pt>
    <dgm:pt modelId="{46437DC7-191D-4981-AD2C-5BDACE3C7C63}" type="parTrans" cxnId="{E3C54A14-566D-4438-9C65-2BC4DE4ACD28}">
      <dgm:prSet/>
      <dgm:spPr/>
      <dgm:t>
        <a:bodyPr/>
        <a:lstStyle/>
        <a:p>
          <a:endParaRPr lang="en-US"/>
        </a:p>
      </dgm:t>
    </dgm:pt>
    <dgm:pt modelId="{EEDDB99A-972A-4F2C-A2CF-B2C7037CFDFB}" type="sibTrans" cxnId="{E3C54A14-566D-4438-9C65-2BC4DE4ACD28}">
      <dgm:prSet/>
      <dgm:spPr/>
      <dgm:t>
        <a:bodyPr/>
        <a:lstStyle/>
        <a:p>
          <a:endParaRPr lang="en-US"/>
        </a:p>
      </dgm:t>
    </dgm:pt>
    <dgm:pt modelId="{7461DE7E-EB6B-48A8-B709-6899BDC4A3CF}">
      <dgm:prSet/>
      <dgm:spPr/>
      <dgm:t>
        <a:bodyPr/>
        <a:lstStyle/>
        <a:p>
          <a:r>
            <a:rPr lang="en-US" dirty="0">
              <a:latin typeface="Times New Roman"/>
              <a:cs typeface="Times New Roman"/>
            </a:rPr>
            <a:t>Propose</a:t>
          </a:r>
        </a:p>
      </dgm:t>
    </dgm:pt>
    <dgm:pt modelId="{C3DE116F-8B84-4557-9AD5-7DC724372563}" type="parTrans" cxnId="{DB96CD6A-FF08-4F9C-AB28-0EFFD78140A5}">
      <dgm:prSet/>
      <dgm:spPr/>
      <dgm:t>
        <a:bodyPr/>
        <a:lstStyle/>
        <a:p>
          <a:endParaRPr lang="en-US"/>
        </a:p>
      </dgm:t>
    </dgm:pt>
    <dgm:pt modelId="{E6181E18-CE6B-4420-8363-B0052B67E6BA}" type="sibTrans" cxnId="{DB96CD6A-FF08-4F9C-AB28-0EFFD78140A5}">
      <dgm:prSet/>
      <dgm:spPr/>
      <dgm:t>
        <a:bodyPr/>
        <a:lstStyle/>
        <a:p>
          <a:endParaRPr lang="en-US"/>
        </a:p>
      </dgm:t>
    </dgm:pt>
    <dgm:pt modelId="{36E1D5F3-FAC7-4281-AA0F-91A5DDD23D39}">
      <dgm:prSet/>
      <dgm:spPr/>
      <dgm:t>
        <a:bodyPr/>
        <a:lstStyle/>
        <a:p>
          <a:r>
            <a:rPr lang="en-US">
              <a:latin typeface="Times New Roman"/>
              <a:cs typeface="Times New Roman"/>
            </a:rPr>
            <a:t>Different architectures or methods to improve benchmarks and maintain superior results under different conditions and datasets.</a:t>
          </a:r>
        </a:p>
      </dgm:t>
    </dgm:pt>
    <dgm:pt modelId="{7B7D04DC-03CA-4084-9320-36FD478E3438}" type="parTrans" cxnId="{E6B9BCA4-4F6F-4D41-89E8-F3EDB3C8A9FB}">
      <dgm:prSet/>
      <dgm:spPr/>
      <dgm:t>
        <a:bodyPr/>
        <a:lstStyle/>
        <a:p>
          <a:endParaRPr lang="en-US"/>
        </a:p>
      </dgm:t>
    </dgm:pt>
    <dgm:pt modelId="{18D38BD2-BFBE-497F-90CB-40F27B54C7BC}" type="sibTrans" cxnId="{E6B9BCA4-4F6F-4D41-89E8-F3EDB3C8A9FB}">
      <dgm:prSet/>
      <dgm:spPr/>
      <dgm:t>
        <a:bodyPr/>
        <a:lstStyle/>
        <a:p>
          <a:endParaRPr lang="en-US"/>
        </a:p>
      </dgm:t>
    </dgm:pt>
    <dgm:pt modelId="{ACD85617-7DA9-4295-8B9E-083174386152}">
      <dgm:prSet/>
      <dgm:spPr/>
      <dgm:t>
        <a:bodyPr/>
        <a:lstStyle/>
        <a:p>
          <a:r>
            <a:rPr lang="en-US" dirty="0">
              <a:latin typeface="Times New Roman"/>
              <a:cs typeface="Times New Roman"/>
            </a:rPr>
            <a:t>Investigate</a:t>
          </a:r>
        </a:p>
      </dgm:t>
    </dgm:pt>
    <dgm:pt modelId="{83EC2AC3-4A95-4E0B-B840-7A4D1AA1006C}" type="parTrans" cxnId="{C5F4BECC-F143-4E83-9115-2FC6F3BC1E17}">
      <dgm:prSet/>
      <dgm:spPr/>
      <dgm:t>
        <a:bodyPr/>
        <a:lstStyle/>
        <a:p>
          <a:endParaRPr lang="en-US"/>
        </a:p>
      </dgm:t>
    </dgm:pt>
    <dgm:pt modelId="{52DF1852-ECAE-46C7-B3D9-C490B7E9E751}" type="sibTrans" cxnId="{C5F4BECC-F143-4E83-9115-2FC6F3BC1E17}">
      <dgm:prSet/>
      <dgm:spPr/>
      <dgm:t>
        <a:bodyPr/>
        <a:lstStyle/>
        <a:p>
          <a:endParaRPr lang="en-US"/>
        </a:p>
      </dgm:t>
    </dgm:pt>
    <dgm:pt modelId="{A86F8EFE-AC68-4791-9847-570FA0EC5E5A}">
      <dgm:prSet/>
      <dgm:spPr/>
      <dgm:t>
        <a:bodyPr/>
        <a:lstStyle/>
        <a:p>
          <a:r>
            <a:rPr lang="en-US">
              <a:latin typeface="Times New Roman"/>
              <a:cs typeface="Times New Roman"/>
            </a:rPr>
            <a:t>Various (pre)processing and feature extraction procedures.</a:t>
          </a:r>
        </a:p>
      </dgm:t>
    </dgm:pt>
    <dgm:pt modelId="{81D74E07-08D8-4663-9810-2BF8BB5F2204}" type="parTrans" cxnId="{9E277978-12CC-412A-8F7C-9B03631B5F6A}">
      <dgm:prSet/>
      <dgm:spPr/>
      <dgm:t>
        <a:bodyPr/>
        <a:lstStyle/>
        <a:p>
          <a:endParaRPr lang="en-US"/>
        </a:p>
      </dgm:t>
    </dgm:pt>
    <dgm:pt modelId="{5C1CE110-2C80-4A6F-9B88-33F5E3AF0EA9}" type="sibTrans" cxnId="{9E277978-12CC-412A-8F7C-9B03631B5F6A}">
      <dgm:prSet/>
      <dgm:spPr/>
      <dgm:t>
        <a:bodyPr/>
        <a:lstStyle/>
        <a:p>
          <a:endParaRPr lang="en-US"/>
        </a:p>
      </dgm:t>
    </dgm:pt>
    <dgm:pt modelId="{D2DAB6F4-7BA2-4E04-8E2E-84403402FDB1}">
      <dgm:prSet/>
      <dgm:spPr/>
      <dgm:t>
        <a:bodyPr/>
        <a:lstStyle/>
        <a:p>
          <a:r>
            <a:rPr lang="en-US" dirty="0">
              <a:latin typeface="Times New Roman"/>
              <a:cs typeface="Times New Roman"/>
            </a:rPr>
            <a:t>Record</a:t>
          </a:r>
        </a:p>
      </dgm:t>
    </dgm:pt>
    <dgm:pt modelId="{76FA5EDD-1076-4A79-BDFC-6B130312B0B2}" type="parTrans" cxnId="{742B79AE-44F4-4FB5-8715-E8CB1408D572}">
      <dgm:prSet/>
      <dgm:spPr/>
      <dgm:t>
        <a:bodyPr/>
        <a:lstStyle/>
        <a:p>
          <a:endParaRPr lang="en-US"/>
        </a:p>
      </dgm:t>
    </dgm:pt>
    <dgm:pt modelId="{E7C96A5E-B8D2-4988-8A89-085BBF3D17F5}" type="sibTrans" cxnId="{742B79AE-44F4-4FB5-8715-E8CB1408D572}">
      <dgm:prSet/>
      <dgm:spPr/>
      <dgm:t>
        <a:bodyPr/>
        <a:lstStyle/>
        <a:p>
          <a:endParaRPr lang="en-US"/>
        </a:p>
      </dgm:t>
    </dgm:pt>
    <dgm:pt modelId="{4239640D-EF5C-4801-944C-0ABD19A4E4E4}">
      <dgm:prSet/>
      <dgm:spPr/>
      <dgm:t>
        <a:bodyPr/>
        <a:lstStyle/>
        <a:p>
          <a:r>
            <a:rPr lang="en-US">
              <a:latin typeface="Times New Roman"/>
              <a:cs typeface="Times New Roman"/>
            </a:rPr>
            <a:t>Effects of different (pre)processing and feature extraction procedures on model performance.</a:t>
          </a:r>
        </a:p>
      </dgm:t>
    </dgm:pt>
    <dgm:pt modelId="{B2893C0A-85CC-4039-B955-2BD46D26D68C}" type="parTrans" cxnId="{961BB4E8-E6D3-4E1A-A8F1-FCEF759C1157}">
      <dgm:prSet/>
      <dgm:spPr/>
      <dgm:t>
        <a:bodyPr/>
        <a:lstStyle/>
        <a:p>
          <a:endParaRPr lang="en-US"/>
        </a:p>
      </dgm:t>
    </dgm:pt>
    <dgm:pt modelId="{774987AA-2DBF-414D-BF86-80CEEB721FCF}" type="sibTrans" cxnId="{961BB4E8-E6D3-4E1A-A8F1-FCEF759C1157}">
      <dgm:prSet/>
      <dgm:spPr/>
      <dgm:t>
        <a:bodyPr/>
        <a:lstStyle/>
        <a:p>
          <a:endParaRPr lang="en-US"/>
        </a:p>
      </dgm:t>
    </dgm:pt>
    <dgm:pt modelId="{8C6528B6-43A4-4DAB-8F8B-DD0A8BDDF214}">
      <dgm:prSet/>
      <dgm:spPr/>
      <dgm:t>
        <a:bodyPr/>
        <a:lstStyle/>
        <a:p>
          <a:r>
            <a:rPr lang="en-US" dirty="0">
              <a:latin typeface="Times New Roman"/>
              <a:cs typeface="Times New Roman"/>
            </a:rPr>
            <a:t>Identify</a:t>
          </a:r>
        </a:p>
      </dgm:t>
    </dgm:pt>
    <dgm:pt modelId="{308CC508-2B88-4736-880C-AA049D3DF872}" type="parTrans" cxnId="{44933D53-F9CB-488F-8953-86B383B2A18D}">
      <dgm:prSet/>
      <dgm:spPr/>
      <dgm:t>
        <a:bodyPr/>
        <a:lstStyle/>
        <a:p>
          <a:endParaRPr lang="en-US"/>
        </a:p>
      </dgm:t>
    </dgm:pt>
    <dgm:pt modelId="{06ECAF7C-0AFD-4CA0-8745-4D68D3906808}" type="sibTrans" cxnId="{44933D53-F9CB-488F-8953-86B383B2A18D}">
      <dgm:prSet/>
      <dgm:spPr/>
      <dgm:t>
        <a:bodyPr/>
        <a:lstStyle/>
        <a:p>
          <a:endParaRPr lang="en-US"/>
        </a:p>
      </dgm:t>
    </dgm:pt>
    <dgm:pt modelId="{40FE2260-121D-4ABA-BA79-133EE41A9DCD}">
      <dgm:prSet/>
      <dgm:spPr/>
      <dgm:t>
        <a:bodyPr/>
        <a:lstStyle/>
        <a:p>
          <a:r>
            <a:rPr lang="en-US">
              <a:latin typeface="Times New Roman"/>
              <a:cs typeface="Times New Roman"/>
            </a:rPr>
            <a:t>Patterns in performance and create reliable guidelines for selecting methods.</a:t>
          </a:r>
        </a:p>
      </dgm:t>
    </dgm:pt>
    <dgm:pt modelId="{CFC4DA83-E5AD-417C-8D73-2D305A686F8B}" type="parTrans" cxnId="{E0889275-E615-407E-8DE0-008C83788CCA}">
      <dgm:prSet/>
      <dgm:spPr/>
      <dgm:t>
        <a:bodyPr/>
        <a:lstStyle/>
        <a:p>
          <a:endParaRPr lang="en-US"/>
        </a:p>
      </dgm:t>
    </dgm:pt>
    <dgm:pt modelId="{7FAD9FF8-427F-48B4-B21B-56E90BE56D03}" type="sibTrans" cxnId="{E0889275-E615-407E-8DE0-008C83788CCA}">
      <dgm:prSet/>
      <dgm:spPr/>
      <dgm:t>
        <a:bodyPr/>
        <a:lstStyle/>
        <a:p>
          <a:endParaRPr lang="en-US"/>
        </a:p>
      </dgm:t>
    </dgm:pt>
    <dgm:pt modelId="{8DD0D196-8B15-406A-8475-A5B05D19E342}" type="pres">
      <dgm:prSet presAssocID="{F0FD7DB6-88D8-4C47-A312-EF4A553DCF40}" presName="Name0" presStyleCnt="0">
        <dgm:presLayoutVars>
          <dgm:dir/>
          <dgm:animLvl val="lvl"/>
          <dgm:resizeHandles val="exact"/>
        </dgm:presLayoutVars>
      </dgm:prSet>
      <dgm:spPr/>
    </dgm:pt>
    <dgm:pt modelId="{2A27A1E4-AC37-4FEA-B00E-B0ED60D1847F}" type="pres">
      <dgm:prSet presAssocID="{8C6528B6-43A4-4DAB-8F8B-DD0A8BDDF214}" presName="boxAndChildren" presStyleCnt="0"/>
      <dgm:spPr/>
    </dgm:pt>
    <dgm:pt modelId="{6EB1FB29-CB2A-4031-B360-DA9E85207658}" type="pres">
      <dgm:prSet presAssocID="{8C6528B6-43A4-4DAB-8F8B-DD0A8BDDF214}" presName="parentTextBox" presStyleLbl="alignNode1" presStyleIdx="0" presStyleCnt="8"/>
      <dgm:spPr/>
    </dgm:pt>
    <dgm:pt modelId="{268A5AA8-CEB7-49E8-82BA-FA36545C63CB}" type="pres">
      <dgm:prSet presAssocID="{8C6528B6-43A4-4DAB-8F8B-DD0A8BDDF214}" presName="descendantBox" presStyleLbl="bgAccFollowNode1" presStyleIdx="0" presStyleCnt="8"/>
      <dgm:spPr/>
    </dgm:pt>
    <dgm:pt modelId="{EB7877D3-1BC9-4C81-A5D7-8DC3569ECC9E}" type="pres">
      <dgm:prSet presAssocID="{E7C96A5E-B8D2-4988-8A89-085BBF3D17F5}" presName="sp" presStyleCnt="0"/>
      <dgm:spPr/>
    </dgm:pt>
    <dgm:pt modelId="{C6B6BE23-5CF6-4C3D-B2DF-C1A4452E147B}" type="pres">
      <dgm:prSet presAssocID="{D2DAB6F4-7BA2-4E04-8E2E-84403402FDB1}" presName="arrowAndChildren" presStyleCnt="0"/>
      <dgm:spPr/>
    </dgm:pt>
    <dgm:pt modelId="{98747923-154A-44FB-82A6-7A4AD71D4121}" type="pres">
      <dgm:prSet presAssocID="{D2DAB6F4-7BA2-4E04-8E2E-84403402FDB1}" presName="parentTextArrow" presStyleLbl="node1" presStyleIdx="0" presStyleCnt="0"/>
      <dgm:spPr/>
    </dgm:pt>
    <dgm:pt modelId="{CBEAA241-D683-43ED-9CA6-1E13FE9E1AF8}" type="pres">
      <dgm:prSet presAssocID="{D2DAB6F4-7BA2-4E04-8E2E-84403402FDB1}" presName="arrow" presStyleLbl="alignNode1" presStyleIdx="1" presStyleCnt="8"/>
      <dgm:spPr/>
    </dgm:pt>
    <dgm:pt modelId="{2FDF6050-FC31-489D-B5F9-2657C799856F}" type="pres">
      <dgm:prSet presAssocID="{D2DAB6F4-7BA2-4E04-8E2E-84403402FDB1}" presName="descendantArrow" presStyleLbl="bgAccFollowNode1" presStyleIdx="1" presStyleCnt="8"/>
      <dgm:spPr/>
    </dgm:pt>
    <dgm:pt modelId="{7120BE38-1011-4297-9B23-E4A3AF159288}" type="pres">
      <dgm:prSet presAssocID="{52DF1852-ECAE-46C7-B3D9-C490B7E9E751}" presName="sp" presStyleCnt="0"/>
      <dgm:spPr/>
    </dgm:pt>
    <dgm:pt modelId="{47010650-AFAE-450D-AA30-75050D391DA4}" type="pres">
      <dgm:prSet presAssocID="{ACD85617-7DA9-4295-8B9E-083174386152}" presName="arrowAndChildren" presStyleCnt="0"/>
      <dgm:spPr/>
    </dgm:pt>
    <dgm:pt modelId="{D2F65CD4-DE7C-46BE-A430-98F71FCDEE1A}" type="pres">
      <dgm:prSet presAssocID="{ACD85617-7DA9-4295-8B9E-083174386152}" presName="parentTextArrow" presStyleLbl="node1" presStyleIdx="0" presStyleCnt="0"/>
      <dgm:spPr/>
    </dgm:pt>
    <dgm:pt modelId="{D680DA52-9459-448F-8DAE-3C83D1B78858}" type="pres">
      <dgm:prSet presAssocID="{ACD85617-7DA9-4295-8B9E-083174386152}" presName="arrow" presStyleLbl="alignNode1" presStyleIdx="2" presStyleCnt="8"/>
      <dgm:spPr/>
    </dgm:pt>
    <dgm:pt modelId="{81651EE3-EF9D-4647-A94D-B8ED18186A23}" type="pres">
      <dgm:prSet presAssocID="{ACD85617-7DA9-4295-8B9E-083174386152}" presName="descendantArrow" presStyleLbl="bgAccFollowNode1" presStyleIdx="2" presStyleCnt="8"/>
      <dgm:spPr/>
    </dgm:pt>
    <dgm:pt modelId="{72EF5B9B-2BD0-426B-8080-173B7E25CAFF}" type="pres">
      <dgm:prSet presAssocID="{E6181E18-CE6B-4420-8363-B0052B67E6BA}" presName="sp" presStyleCnt="0"/>
      <dgm:spPr/>
    </dgm:pt>
    <dgm:pt modelId="{B49C3E31-7018-4CAE-B221-8A5B135B7FAD}" type="pres">
      <dgm:prSet presAssocID="{7461DE7E-EB6B-48A8-B709-6899BDC4A3CF}" presName="arrowAndChildren" presStyleCnt="0"/>
      <dgm:spPr/>
    </dgm:pt>
    <dgm:pt modelId="{F98B9FC0-C9D3-4CF9-A875-D4CF25423D73}" type="pres">
      <dgm:prSet presAssocID="{7461DE7E-EB6B-48A8-B709-6899BDC4A3CF}" presName="parentTextArrow" presStyleLbl="node1" presStyleIdx="0" presStyleCnt="0"/>
      <dgm:spPr/>
    </dgm:pt>
    <dgm:pt modelId="{4C3745EF-B01D-4F35-8BC0-E68F2D191500}" type="pres">
      <dgm:prSet presAssocID="{7461DE7E-EB6B-48A8-B709-6899BDC4A3CF}" presName="arrow" presStyleLbl="alignNode1" presStyleIdx="3" presStyleCnt="8"/>
      <dgm:spPr/>
    </dgm:pt>
    <dgm:pt modelId="{D0CFBE47-F678-4157-B82A-6CE288CDD5FD}" type="pres">
      <dgm:prSet presAssocID="{7461DE7E-EB6B-48A8-B709-6899BDC4A3CF}" presName="descendantArrow" presStyleLbl="bgAccFollowNode1" presStyleIdx="3" presStyleCnt="8"/>
      <dgm:spPr/>
    </dgm:pt>
    <dgm:pt modelId="{8814AB82-5D97-4AF4-8BEF-35AD54DEEF8D}" type="pres">
      <dgm:prSet presAssocID="{50FCE750-C256-4611-90ED-A1587899B367}" presName="sp" presStyleCnt="0"/>
      <dgm:spPr/>
    </dgm:pt>
    <dgm:pt modelId="{BFBE7681-E15D-415B-89B3-A7E047E17B91}" type="pres">
      <dgm:prSet presAssocID="{DE9ADAD6-D708-4E27-954E-A30AC412B19B}" presName="arrowAndChildren" presStyleCnt="0"/>
      <dgm:spPr/>
    </dgm:pt>
    <dgm:pt modelId="{0DF62691-DEFF-479B-931A-10C418DC71DF}" type="pres">
      <dgm:prSet presAssocID="{DE9ADAD6-D708-4E27-954E-A30AC412B19B}" presName="parentTextArrow" presStyleLbl="node1" presStyleIdx="0" presStyleCnt="0"/>
      <dgm:spPr/>
    </dgm:pt>
    <dgm:pt modelId="{DFAE6528-36CB-4CFF-AAC7-5804F2C47F23}" type="pres">
      <dgm:prSet presAssocID="{DE9ADAD6-D708-4E27-954E-A30AC412B19B}" presName="arrow" presStyleLbl="alignNode1" presStyleIdx="4" presStyleCnt="8"/>
      <dgm:spPr/>
    </dgm:pt>
    <dgm:pt modelId="{901CB4CE-2052-45C8-B853-95608D2879B7}" type="pres">
      <dgm:prSet presAssocID="{DE9ADAD6-D708-4E27-954E-A30AC412B19B}" presName="descendantArrow" presStyleLbl="bgAccFollowNode1" presStyleIdx="4" presStyleCnt="8"/>
      <dgm:spPr/>
    </dgm:pt>
    <dgm:pt modelId="{0BBEF819-37C2-4FFE-885C-4157C68CB43C}" type="pres">
      <dgm:prSet presAssocID="{D50C1C14-98FD-4188-B079-DDBF5EE158A4}" presName="sp" presStyleCnt="0"/>
      <dgm:spPr/>
    </dgm:pt>
    <dgm:pt modelId="{090386FD-6926-45AD-BDED-31003C151D1A}" type="pres">
      <dgm:prSet presAssocID="{654F931A-C4EF-45FD-AB34-566B2D62F2FF}" presName="arrowAndChildren" presStyleCnt="0"/>
      <dgm:spPr/>
    </dgm:pt>
    <dgm:pt modelId="{A84C788E-0EFF-4E5A-A8E9-5E1DF5FB08BF}" type="pres">
      <dgm:prSet presAssocID="{654F931A-C4EF-45FD-AB34-566B2D62F2FF}" presName="parentTextArrow" presStyleLbl="node1" presStyleIdx="0" presStyleCnt="0"/>
      <dgm:spPr/>
    </dgm:pt>
    <dgm:pt modelId="{E187BCF9-B97A-4D7E-8303-78FBE53B4D7A}" type="pres">
      <dgm:prSet presAssocID="{654F931A-C4EF-45FD-AB34-566B2D62F2FF}" presName="arrow" presStyleLbl="alignNode1" presStyleIdx="5" presStyleCnt="8"/>
      <dgm:spPr/>
    </dgm:pt>
    <dgm:pt modelId="{0BAD49D2-AD08-4DCB-B2BD-5548EA527FE3}" type="pres">
      <dgm:prSet presAssocID="{654F931A-C4EF-45FD-AB34-566B2D62F2FF}" presName="descendantArrow" presStyleLbl="bgAccFollowNode1" presStyleIdx="5" presStyleCnt="8"/>
      <dgm:spPr/>
    </dgm:pt>
    <dgm:pt modelId="{F4BC4998-CAB0-49C0-AF53-2D53B2217790}" type="pres">
      <dgm:prSet presAssocID="{5D0DCD50-1EE8-4194-A02E-5894C2F57676}" presName="sp" presStyleCnt="0"/>
      <dgm:spPr/>
    </dgm:pt>
    <dgm:pt modelId="{B0E60922-1356-4C6E-BF16-7AAEAC5A82BB}" type="pres">
      <dgm:prSet presAssocID="{3F882043-47D8-4EB2-9C74-4D5921AE05C7}" presName="arrowAndChildren" presStyleCnt="0"/>
      <dgm:spPr/>
    </dgm:pt>
    <dgm:pt modelId="{C9DE4054-3059-49B9-8170-C81B0C7C61DF}" type="pres">
      <dgm:prSet presAssocID="{3F882043-47D8-4EB2-9C74-4D5921AE05C7}" presName="parentTextArrow" presStyleLbl="node1" presStyleIdx="0" presStyleCnt="0"/>
      <dgm:spPr/>
    </dgm:pt>
    <dgm:pt modelId="{2EB8B5BF-623C-4ADE-9315-ABC1B395242A}" type="pres">
      <dgm:prSet presAssocID="{3F882043-47D8-4EB2-9C74-4D5921AE05C7}" presName="arrow" presStyleLbl="alignNode1" presStyleIdx="6" presStyleCnt="8"/>
      <dgm:spPr/>
    </dgm:pt>
    <dgm:pt modelId="{8298CC64-76F9-4CAC-B5C2-A2151EEFA08E}" type="pres">
      <dgm:prSet presAssocID="{3F882043-47D8-4EB2-9C74-4D5921AE05C7}" presName="descendantArrow" presStyleLbl="bgAccFollowNode1" presStyleIdx="6" presStyleCnt="8"/>
      <dgm:spPr/>
    </dgm:pt>
    <dgm:pt modelId="{F18FC962-06CB-401D-AEF6-658286D6B3F8}" type="pres">
      <dgm:prSet presAssocID="{C452B152-65B6-4F29-9C3F-582C4A3272E5}" presName="sp" presStyleCnt="0"/>
      <dgm:spPr/>
    </dgm:pt>
    <dgm:pt modelId="{85B389E5-AD53-4AF6-82D1-B525BDB2E2DF}" type="pres">
      <dgm:prSet presAssocID="{624EA50D-7300-4437-AC49-BE2C01A41475}" presName="arrowAndChildren" presStyleCnt="0"/>
      <dgm:spPr/>
    </dgm:pt>
    <dgm:pt modelId="{9249DFD8-B9C7-46FA-B40C-1766BBC1B618}" type="pres">
      <dgm:prSet presAssocID="{624EA50D-7300-4437-AC49-BE2C01A41475}" presName="parentTextArrow" presStyleLbl="node1" presStyleIdx="0" presStyleCnt="0"/>
      <dgm:spPr/>
    </dgm:pt>
    <dgm:pt modelId="{93F5BEAD-767D-403F-9A4D-BFCA59E9B867}" type="pres">
      <dgm:prSet presAssocID="{624EA50D-7300-4437-AC49-BE2C01A41475}" presName="arrow" presStyleLbl="alignNode1" presStyleIdx="7" presStyleCnt="8"/>
      <dgm:spPr/>
    </dgm:pt>
    <dgm:pt modelId="{0AAC8AE3-046A-42BA-83A3-E1364F72EBFB}" type="pres">
      <dgm:prSet presAssocID="{624EA50D-7300-4437-AC49-BE2C01A41475}" presName="descendantArrow" presStyleLbl="bgAccFollowNode1" presStyleIdx="7" presStyleCnt="8"/>
      <dgm:spPr/>
    </dgm:pt>
  </dgm:ptLst>
  <dgm:cxnLst>
    <dgm:cxn modelId="{14189D00-7A16-49F1-8AD7-48849BDFCC29}" type="presOf" srcId="{4239640D-EF5C-4801-944C-0ABD19A4E4E4}" destId="{2FDF6050-FC31-489D-B5F9-2657C799856F}" srcOrd="0" destOrd="0" presId="urn:microsoft.com/office/officeart/2016/7/layout/VerticalDownArrowProcess"/>
    <dgm:cxn modelId="{342DBE0D-EA5A-41E7-82B4-23FA71C6298C}" srcId="{F0FD7DB6-88D8-4C47-A312-EF4A553DCF40}" destId="{DE9ADAD6-D708-4E27-954E-A30AC412B19B}" srcOrd="3" destOrd="0" parTransId="{A6967763-CF32-4CA0-B6FD-28582173C09C}" sibTransId="{50FCE750-C256-4611-90ED-A1587899B367}"/>
    <dgm:cxn modelId="{E3C54A14-566D-4438-9C65-2BC4DE4ACD28}" srcId="{DE9ADAD6-D708-4E27-954E-A30AC412B19B}" destId="{FCD0DAE6-B521-424D-8B43-D144E32181AD}" srcOrd="0" destOrd="0" parTransId="{46437DC7-191D-4981-AD2C-5BDACE3C7C63}" sibTransId="{EEDDB99A-972A-4F2C-A2CF-B2C7037CFDFB}"/>
    <dgm:cxn modelId="{185D1119-E044-4002-821D-CF35CBB93A34}" srcId="{3F882043-47D8-4EB2-9C74-4D5921AE05C7}" destId="{61CFB31B-B3C5-455B-ADB4-EC50659AFC15}" srcOrd="0" destOrd="0" parTransId="{FE6E5018-DE30-4B22-B250-986C885332E8}" sibTransId="{347DBBBA-30EB-4EF7-BD14-2386755EE6BF}"/>
    <dgm:cxn modelId="{BCCCB619-2B4F-47B3-8F8F-8BFE953D56DD}" type="presOf" srcId="{654F931A-C4EF-45FD-AB34-566B2D62F2FF}" destId="{A84C788E-0EFF-4E5A-A8E9-5E1DF5FB08BF}" srcOrd="0" destOrd="0" presId="urn:microsoft.com/office/officeart/2016/7/layout/VerticalDownArrowProcess"/>
    <dgm:cxn modelId="{6BF8DA1B-DF1D-4DEF-A718-407CB51972D1}" type="presOf" srcId="{E0BACC79-B544-4ED8-BD34-8CFE3C6B6A83}" destId="{0AAC8AE3-046A-42BA-83A3-E1364F72EBFB}" srcOrd="0" destOrd="0" presId="urn:microsoft.com/office/officeart/2016/7/layout/VerticalDownArrowProcess"/>
    <dgm:cxn modelId="{5CAAF026-17B5-43F2-8EEE-061D61DCFDB8}" type="presOf" srcId="{F0FD7DB6-88D8-4C47-A312-EF4A553DCF40}" destId="{8DD0D196-8B15-406A-8475-A5B05D19E342}" srcOrd="0" destOrd="0" presId="urn:microsoft.com/office/officeart/2016/7/layout/VerticalDownArrowProcess"/>
    <dgm:cxn modelId="{E0BE853F-23D4-4C73-B4C0-E467D3D1187B}" type="presOf" srcId="{654F931A-C4EF-45FD-AB34-566B2D62F2FF}" destId="{E187BCF9-B97A-4D7E-8303-78FBE53B4D7A}" srcOrd="1" destOrd="0" presId="urn:microsoft.com/office/officeart/2016/7/layout/VerticalDownArrowProcess"/>
    <dgm:cxn modelId="{D659EE68-5634-4752-BF92-E23AD12CB8C1}" srcId="{F0FD7DB6-88D8-4C47-A312-EF4A553DCF40}" destId="{654F931A-C4EF-45FD-AB34-566B2D62F2FF}" srcOrd="2" destOrd="0" parTransId="{5F4D1B1A-FE99-4E68-B2BC-B5EBB6D453FF}" sibTransId="{D50C1C14-98FD-4188-B079-DDBF5EE158A4}"/>
    <dgm:cxn modelId="{DB96CD6A-FF08-4F9C-AB28-0EFFD78140A5}" srcId="{F0FD7DB6-88D8-4C47-A312-EF4A553DCF40}" destId="{7461DE7E-EB6B-48A8-B709-6899BDC4A3CF}" srcOrd="4" destOrd="0" parTransId="{C3DE116F-8B84-4557-9AD5-7DC724372563}" sibTransId="{E6181E18-CE6B-4420-8363-B0052B67E6BA}"/>
    <dgm:cxn modelId="{F8DEF94A-1DA2-4F83-9D05-A934F35E9407}" type="presOf" srcId="{A86F8EFE-AC68-4791-9847-570FA0EC5E5A}" destId="{81651EE3-EF9D-4647-A94D-B8ED18186A23}" srcOrd="0" destOrd="0" presId="urn:microsoft.com/office/officeart/2016/7/layout/VerticalDownArrowProcess"/>
    <dgm:cxn modelId="{2848A04E-1CF5-42A7-815E-BB23CEF71B69}" type="presOf" srcId="{FCD0DAE6-B521-424D-8B43-D144E32181AD}" destId="{901CB4CE-2052-45C8-B853-95608D2879B7}" srcOrd="0" destOrd="0" presId="urn:microsoft.com/office/officeart/2016/7/layout/VerticalDownArrowProcess"/>
    <dgm:cxn modelId="{9BEAA470-EEC3-4EB5-9DEB-35E8E0199949}" type="presOf" srcId="{3F882043-47D8-4EB2-9C74-4D5921AE05C7}" destId="{C9DE4054-3059-49B9-8170-C81B0C7C61DF}" srcOrd="0" destOrd="0" presId="urn:microsoft.com/office/officeart/2016/7/layout/VerticalDownArrowProcess"/>
    <dgm:cxn modelId="{44933D53-F9CB-488F-8953-86B383B2A18D}" srcId="{F0FD7DB6-88D8-4C47-A312-EF4A553DCF40}" destId="{8C6528B6-43A4-4DAB-8F8B-DD0A8BDDF214}" srcOrd="7" destOrd="0" parTransId="{308CC508-2B88-4736-880C-AA049D3DF872}" sibTransId="{06ECAF7C-0AFD-4CA0-8745-4D68D3906808}"/>
    <dgm:cxn modelId="{C048BE73-A021-4456-BE47-7B23AD2311FC}" type="presOf" srcId="{7461DE7E-EB6B-48A8-B709-6899BDC4A3CF}" destId="{F98B9FC0-C9D3-4CF9-A875-D4CF25423D73}" srcOrd="0" destOrd="0" presId="urn:microsoft.com/office/officeart/2016/7/layout/VerticalDownArrowProcess"/>
    <dgm:cxn modelId="{171B4875-9DB3-49BE-BE5B-812B82D0EDAD}" type="presOf" srcId="{D2DAB6F4-7BA2-4E04-8E2E-84403402FDB1}" destId="{CBEAA241-D683-43ED-9CA6-1E13FE9E1AF8}" srcOrd="1" destOrd="0" presId="urn:microsoft.com/office/officeart/2016/7/layout/VerticalDownArrowProcess"/>
    <dgm:cxn modelId="{E0889275-E615-407E-8DE0-008C83788CCA}" srcId="{8C6528B6-43A4-4DAB-8F8B-DD0A8BDDF214}" destId="{40FE2260-121D-4ABA-BA79-133EE41A9DCD}" srcOrd="0" destOrd="0" parTransId="{CFC4DA83-E5AD-417C-8D73-2D305A686F8B}" sibTransId="{7FAD9FF8-427F-48B4-B21B-56E90BE56D03}"/>
    <dgm:cxn modelId="{C25DC856-1576-4CB1-A628-B4398CA731CD}" type="presOf" srcId="{D2DAB6F4-7BA2-4E04-8E2E-84403402FDB1}" destId="{98747923-154A-44FB-82A6-7A4AD71D4121}" srcOrd="0" destOrd="0" presId="urn:microsoft.com/office/officeart/2016/7/layout/VerticalDownArrowProcess"/>
    <dgm:cxn modelId="{9E277978-12CC-412A-8F7C-9B03631B5F6A}" srcId="{ACD85617-7DA9-4295-8B9E-083174386152}" destId="{A86F8EFE-AC68-4791-9847-570FA0EC5E5A}" srcOrd="0" destOrd="0" parTransId="{81D74E07-08D8-4663-9810-2BF8BB5F2204}" sibTransId="{5C1CE110-2C80-4A6F-9B88-33F5E3AF0EA9}"/>
    <dgm:cxn modelId="{0ABB4D59-CFE2-45F4-B2E6-52A23E8CE0E0}" type="presOf" srcId="{D8BCA0CC-F723-49EB-BE55-B158ABC4CA50}" destId="{0BAD49D2-AD08-4DCB-B2BD-5548EA527FE3}" srcOrd="0" destOrd="0" presId="urn:microsoft.com/office/officeart/2016/7/layout/VerticalDownArrowProcess"/>
    <dgm:cxn modelId="{A4CED65A-688E-478A-B01F-770762F4DD62}" type="presOf" srcId="{61CFB31B-B3C5-455B-ADB4-EC50659AFC15}" destId="{8298CC64-76F9-4CAC-B5C2-A2151EEFA08E}" srcOrd="0" destOrd="0" presId="urn:microsoft.com/office/officeart/2016/7/layout/VerticalDownArrowProcess"/>
    <dgm:cxn modelId="{BAAEFF7A-A528-4132-BE25-3868ACB32A5A}" srcId="{F0FD7DB6-88D8-4C47-A312-EF4A553DCF40}" destId="{624EA50D-7300-4437-AC49-BE2C01A41475}" srcOrd="0" destOrd="0" parTransId="{989E4577-DE5D-4FEE-9C9E-7129D9925D1F}" sibTransId="{C452B152-65B6-4F29-9C3F-582C4A3272E5}"/>
    <dgm:cxn modelId="{69A54A7B-D273-4700-B157-346D516DA947}" type="presOf" srcId="{8C6528B6-43A4-4DAB-8F8B-DD0A8BDDF214}" destId="{6EB1FB29-CB2A-4031-B360-DA9E85207658}" srcOrd="0" destOrd="0" presId="urn:microsoft.com/office/officeart/2016/7/layout/VerticalDownArrowProcess"/>
    <dgm:cxn modelId="{C7C6297E-6CB8-4497-82FD-5CC47CC795E5}" type="presOf" srcId="{36E1D5F3-FAC7-4281-AA0F-91A5DDD23D39}" destId="{D0CFBE47-F678-4157-B82A-6CE288CDD5FD}" srcOrd="0" destOrd="0" presId="urn:microsoft.com/office/officeart/2016/7/layout/VerticalDownArrowProcess"/>
    <dgm:cxn modelId="{6F323C90-A811-4BCA-AFBC-C47ADA063EAF}" srcId="{F0FD7DB6-88D8-4C47-A312-EF4A553DCF40}" destId="{3F882043-47D8-4EB2-9C74-4D5921AE05C7}" srcOrd="1" destOrd="0" parTransId="{54A193EB-BD2C-4AD0-A0F4-2A0DCFF80FF6}" sibTransId="{5D0DCD50-1EE8-4194-A02E-5894C2F57676}"/>
    <dgm:cxn modelId="{29A69398-A444-4C67-8025-D49B7D56BFE7}" srcId="{654F931A-C4EF-45FD-AB34-566B2D62F2FF}" destId="{D8BCA0CC-F723-49EB-BE55-B158ABC4CA50}" srcOrd="0" destOrd="0" parTransId="{A5983CAA-AEB6-4123-90B7-2868673F2DA5}" sibTransId="{2EF8B4E4-80F9-43FA-897C-3D3F04F46C89}"/>
    <dgm:cxn modelId="{E6B9BCA4-4F6F-4D41-89E8-F3EDB3C8A9FB}" srcId="{7461DE7E-EB6B-48A8-B709-6899BDC4A3CF}" destId="{36E1D5F3-FAC7-4281-AA0F-91A5DDD23D39}" srcOrd="0" destOrd="0" parTransId="{7B7D04DC-03CA-4084-9320-36FD478E3438}" sibTransId="{18D38BD2-BFBE-497F-90CB-40F27B54C7BC}"/>
    <dgm:cxn modelId="{0FE08DAD-3099-45BB-BB77-B39D75BFC721}" type="presOf" srcId="{DE9ADAD6-D708-4E27-954E-A30AC412B19B}" destId="{0DF62691-DEFF-479B-931A-10C418DC71DF}" srcOrd="0" destOrd="0" presId="urn:microsoft.com/office/officeart/2016/7/layout/VerticalDownArrowProcess"/>
    <dgm:cxn modelId="{742B79AE-44F4-4FB5-8715-E8CB1408D572}" srcId="{F0FD7DB6-88D8-4C47-A312-EF4A553DCF40}" destId="{D2DAB6F4-7BA2-4E04-8E2E-84403402FDB1}" srcOrd="6" destOrd="0" parTransId="{76FA5EDD-1076-4A79-BDFC-6B130312B0B2}" sibTransId="{E7C96A5E-B8D2-4988-8A89-085BBF3D17F5}"/>
    <dgm:cxn modelId="{DA04EDB4-79CC-4395-8BD1-4F573E193D48}" type="presOf" srcId="{40FE2260-121D-4ABA-BA79-133EE41A9DCD}" destId="{268A5AA8-CEB7-49E8-82BA-FA36545C63CB}" srcOrd="0" destOrd="0" presId="urn:microsoft.com/office/officeart/2016/7/layout/VerticalDownArrowProcess"/>
    <dgm:cxn modelId="{BFA93CBD-BE44-4C3A-A23E-C6BF2C8ABA90}" type="presOf" srcId="{624EA50D-7300-4437-AC49-BE2C01A41475}" destId="{9249DFD8-B9C7-46FA-B40C-1766BBC1B618}" srcOrd="0" destOrd="0" presId="urn:microsoft.com/office/officeart/2016/7/layout/VerticalDownArrowProcess"/>
    <dgm:cxn modelId="{44E483BF-C235-4712-9A1B-546085019476}" type="presOf" srcId="{ACD85617-7DA9-4295-8B9E-083174386152}" destId="{D680DA52-9459-448F-8DAE-3C83D1B78858}" srcOrd="1" destOrd="0" presId="urn:microsoft.com/office/officeart/2016/7/layout/VerticalDownArrowProcess"/>
    <dgm:cxn modelId="{B38C64C2-6495-40C3-9BF0-EB9E84E8A438}" type="presOf" srcId="{3F882043-47D8-4EB2-9C74-4D5921AE05C7}" destId="{2EB8B5BF-623C-4ADE-9315-ABC1B395242A}" srcOrd="1" destOrd="0" presId="urn:microsoft.com/office/officeart/2016/7/layout/VerticalDownArrowProcess"/>
    <dgm:cxn modelId="{7E90BAC9-4231-4965-9A36-51D0CDFA7211}" srcId="{624EA50D-7300-4437-AC49-BE2C01A41475}" destId="{E0BACC79-B544-4ED8-BD34-8CFE3C6B6A83}" srcOrd="0" destOrd="0" parTransId="{D22BC4C5-B423-450F-B610-C4DC4C5C46C9}" sibTransId="{C37ABAA9-8F71-4283-8CD9-4B81969DA1C1}"/>
    <dgm:cxn modelId="{C5F4BECC-F143-4E83-9115-2FC6F3BC1E17}" srcId="{F0FD7DB6-88D8-4C47-A312-EF4A553DCF40}" destId="{ACD85617-7DA9-4295-8B9E-083174386152}" srcOrd="5" destOrd="0" parTransId="{83EC2AC3-4A95-4E0B-B840-7A4D1AA1006C}" sibTransId="{52DF1852-ECAE-46C7-B3D9-C490B7E9E751}"/>
    <dgm:cxn modelId="{37DD24DF-CAFD-4ADF-A4C2-805B85CB1988}" type="presOf" srcId="{ACD85617-7DA9-4295-8B9E-083174386152}" destId="{D2F65CD4-DE7C-46BE-A430-98F71FCDEE1A}" srcOrd="0" destOrd="0" presId="urn:microsoft.com/office/officeart/2016/7/layout/VerticalDownArrowProcess"/>
    <dgm:cxn modelId="{1D3F84E1-73BA-4EF0-8685-084040EC47CA}" type="presOf" srcId="{7461DE7E-EB6B-48A8-B709-6899BDC4A3CF}" destId="{4C3745EF-B01D-4F35-8BC0-E68F2D191500}" srcOrd="1" destOrd="0" presId="urn:microsoft.com/office/officeart/2016/7/layout/VerticalDownArrowProcess"/>
    <dgm:cxn modelId="{961BB4E8-E6D3-4E1A-A8F1-FCEF759C1157}" srcId="{D2DAB6F4-7BA2-4E04-8E2E-84403402FDB1}" destId="{4239640D-EF5C-4801-944C-0ABD19A4E4E4}" srcOrd="0" destOrd="0" parTransId="{B2893C0A-85CC-4039-B955-2BD46D26D68C}" sibTransId="{774987AA-2DBF-414D-BF86-80CEEB721FCF}"/>
    <dgm:cxn modelId="{80CC61E9-4E88-43E6-88A2-2BB7951DE0A0}" type="presOf" srcId="{624EA50D-7300-4437-AC49-BE2C01A41475}" destId="{93F5BEAD-767D-403F-9A4D-BFCA59E9B867}" srcOrd="1" destOrd="0" presId="urn:microsoft.com/office/officeart/2016/7/layout/VerticalDownArrowProcess"/>
    <dgm:cxn modelId="{39BF0AF8-C83D-46F7-B869-B5B6A01E9B81}" type="presOf" srcId="{DE9ADAD6-D708-4E27-954E-A30AC412B19B}" destId="{DFAE6528-36CB-4CFF-AAC7-5804F2C47F23}" srcOrd="1" destOrd="0" presId="urn:microsoft.com/office/officeart/2016/7/layout/VerticalDownArrowProcess"/>
    <dgm:cxn modelId="{CF7F36E6-F957-4FE3-9148-3A65BB437D34}" type="presParOf" srcId="{8DD0D196-8B15-406A-8475-A5B05D19E342}" destId="{2A27A1E4-AC37-4FEA-B00E-B0ED60D1847F}" srcOrd="0" destOrd="0" presId="urn:microsoft.com/office/officeart/2016/7/layout/VerticalDownArrowProcess"/>
    <dgm:cxn modelId="{496DB6D6-317B-4340-9DED-7BFC984831EC}" type="presParOf" srcId="{2A27A1E4-AC37-4FEA-B00E-B0ED60D1847F}" destId="{6EB1FB29-CB2A-4031-B360-DA9E85207658}" srcOrd="0" destOrd="0" presId="urn:microsoft.com/office/officeart/2016/7/layout/VerticalDownArrowProcess"/>
    <dgm:cxn modelId="{8455718D-63C4-418C-AAF7-356B64421CE9}" type="presParOf" srcId="{2A27A1E4-AC37-4FEA-B00E-B0ED60D1847F}" destId="{268A5AA8-CEB7-49E8-82BA-FA36545C63CB}" srcOrd="1" destOrd="0" presId="urn:microsoft.com/office/officeart/2016/7/layout/VerticalDownArrowProcess"/>
    <dgm:cxn modelId="{ACD3D48E-9FDA-4324-ADCB-FEDDCBA95E8D}" type="presParOf" srcId="{8DD0D196-8B15-406A-8475-A5B05D19E342}" destId="{EB7877D3-1BC9-4C81-A5D7-8DC3569ECC9E}" srcOrd="1" destOrd="0" presId="urn:microsoft.com/office/officeart/2016/7/layout/VerticalDownArrowProcess"/>
    <dgm:cxn modelId="{8B47D489-87E5-4B02-BEB8-7207BD91338B}" type="presParOf" srcId="{8DD0D196-8B15-406A-8475-A5B05D19E342}" destId="{C6B6BE23-5CF6-4C3D-B2DF-C1A4452E147B}" srcOrd="2" destOrd="0" presId="urn:microsoft.com/office/officeart/2016/7/layout/VerticalDownArrowProcess"/>
    <dgm:cxn modelId="{AFBE9577-204F-4F32-B733-744B4DC15D3F}" type="presParOf" srcId="{C6B6BE23-5CF6-4C3D-B2DF-C1A4452E147B}" destId="{98747923-154A-44FB-82A6-7A4AD71D4121}" srcOrd="0" destOrd="0" presId="urn:microsoft.com/office/officeart/2016/7/layout/VerticalDownArrowProcess"/>
    <dgm:cxn modelId="{9A08876F-6DEA-4218-8415-388A73104ECF}" type="presParOf" srcId="{C6B6BE23-5CF6-4C3D-B2DF-C1A4452E147B}" destId="{CBEAA241-D683-43ED-9CA6-1E13FE9E1AF8}" srcOrd="1" destOrd="0" presId="urn:microsoft.com/office/officeart/2016/7/layout/VerticalDownArrowProcess"/>
    <dgm:cxn modelId="{632F842C-1B79-41A9-97F0-AA3CD3B6D3ED}" type="presParOf" srcId="{C6B6BE23-5CF6-4C3D-B2DF-C1A4452E147B}" destId="{2FDF6050-FC31-489D-B5F9-2657C799856F}" srcOrd="2" destOrd="0" presId="urn:microsoft.com/office/officeart/2016/7/layout/VerticalDownArrowProcess"/>
    <dgm:cxn modelId="{9667D2D2-8D78-4F33-B3A9-8660315AA9E0}" type="presParOf" srcId="{8DD0D196-8B15-406A-8475-A5B05D19E342}" destId="{7120BE38-1011-4297-9B23-E4A3AF159288}" srcOrd="3" destOrd="0" presId="urn:microsoft.com/office/officeart/2016/7/layout/VerticalDownArrowProcess"/>
    <dgm:cxn modelId="{110DCA9D-F94F-44C2-838C-2F2F6710F50E}" type="presParOf" srcId="{8DD0D196-8B15-406A-8475-A5B05D19E342}" destId="{47010650-AFAE-450D-AA30-75050D391DA4}" srcOrd="4" destOrd="0" presId="urn:microsoft.com/office/officeart/2016/7/layout/VerticalDownArrowProcess"/>
    <dgm:cxn modelId="{77C24B6D-00CB-423B-848F-001434BEFAF2}" type="presParOf" srcId="{47010650-AFAE-450D-AA30-75050D391DA4}" destId="{D2F65CD4-DE7C-46BE-A430-98F71FCDEE1A}" srcOrd="0" destOrd="0" presId="urn:microsoft.com/office/officeart/2016/7/layout/VerticalDownArrowProcess"/>
    <dgm:cxn modelId="{4D0FB8D3-24ED-442C-A45D-319D782981C9}" type="presParOf" srcId="{47010650-AFAE-450D-AA30-75050D391DA4}" destId="{D680DA52-9459-448F-8DAE-3C83D1B78858}" srcOrd="1" destOrd="0" presId="urn:microsoft.com/office/officeart/2016/7/layout/VerticalDownArrowProcess"/>
    <dgm:cxn modelId="{49DBEF44-555C-43BD-83B6-D8324AD2D64D}" type="presParOf" srcId="{47010650-AFAE-450D-AA30-75050D391DA4}" destId="{81651EE3-EF9D-4647-A94D-B8ED18186A23}" srcOrd="2" destOrd="0" presId="urn:microsoft.com/office/officeart/2016/7/layout/VerticalDownArrowProcess"/>
    <dgm:cxn modelId="{6CD199EC-9EF4-421E-B895-BE663107B0C7}" type="presParOf" srcId="{8DD0D196-8B15-406A-8475-A5B05D19E342}" destId="{72EF5B9B-2BD0-426B-8080-173B7E25CAFF}" srcOrd="5" destOrd="0" presId="urn:microsoft.com/office/officeart/2016/7/layout/VerticalDownArrowProcess"/>
    <dgm:cxn modelId="{7E480A62-EDB2-4624-B9DB-DB12B0055970}" type="presParOf" srcId="{8DD0D196-8B15-406A-8475-A5B05D19E342}" destId="{B49C3E31-7018-4CAE-B221-8A5B135B7FAD}" srcOrd="6" destOrd="0" presId="urn:microsoft.com/office/officeart/2016/7/layout/VerticalDownArrowProcess"/>
    <dgm:cxn modelId="{76F9AE5B-2936-421E-BE54-9C515371FC2D}" type="presParOf" srcId="{B49C3E31-7018-4CAE-B221-8A5B135B7FAD}" destId="{F98B9FC0-C9D3-4CF9-A875-D4CF25423D73}" srcOrd="0" destOrd="0" presId="urn:microsoft.com/office/officeart/2016/7/layout/VerticalDownArrowProcess"/>
    <dgm:cxn modelId="{6B92657A-093F-4C3B-AAB5-5963B2F1D924}" type="presParOf" srcId="{B49C3E31-7018-4CAE-B221-8A5B135B7FAD}" destId="{4C3745EF-B01D-4F35-8BC0-E68F2D191500}" srcOrd="1" destOrd="0" presId="urn:microsoft.com/office/officeart/2016/7/layout/VerticalDownArrowProcess"/>
    <dgm:cxn modelId="{741B4372-B3F3-400C-B774-DECE3D8A9A3F}" type="presParOf" srcId="{B49C3E31-7018-4CAE-B221-8A5B135B7FAD}" destId="{D0CFBE47-F678-4157-B82A-6CE288CDD5FD}" srcOrd="2" destOrd="0" presId="urn:microsoft.com/office/officeart/2016/7/layout/VerticalDownArrowProcess"/>
    <dgm:cxn modelId="{DC751585-9478-4459-8024-1F3CD21D7D9A}" type="presParOf" srcId="{8DD0D196-8B15-406A-8475-A5B05D19E342}" destId="{8814AB82-5D97-4AF4-8BEF-35AD54DEEF8D}" srcOrd="7" destOrd="0" presId="urn:microsoft.com/office/officeart/2016/7/layout/VerticalDownArrowProcess"/>
    <dgm:cxn modelId="{BDB49606-C221-4AFE-A3D7-61A4D2CCF3E2}" type="presParOf" srcId="{8DD0D196-8B15-406A-8475-A5B05D19E342}" destId="{BFBE7681-E15D-415B-89B3-A7E047E17B91}" srcOrd="8" destOrd="0" presId="urn:microsoft.com/office/officeart/2016/7/layout/VerticalDownArrowProcess"/>
    <dgm:cxn modelId="{B45C0EF3-E370-427D-952F-19EDE305C293}" type="presParOf" srcId="{BFBE7681-E15D-415B-89B3-A7E047E17B91}" destId="{0DF62691-DEFF-479B-931A-10C418DC71DF}" srcOrd="0" destOrd="0" presId="urn:microsoft.com/office/officeart/2016/7/layout/VerticalDownArrowProcess"/>
    <dgm:cxn modelId="{67E01CAC-E0F3-4502-AE3D-13D7324769E8}" type="presParOf" srcId="{BFBE7681-E15D-415B-89B3-A7E047E17B91}" destId="{DFAE6528-36CB-4CFF-AAC7-5804F2C47F23}" srcOrd="1" destOrd="0" presId="urn:microsoft.com/office/officeart/2016/7/layout/VerticalDownArrowProcess"/>
    <dgm:cxn modelId="{686B9CBB-0CF0-4F44-B9BA-DBB878BB4D4F}" type="presParOf" srcId="{BFBE7681-E15D-415B-89B3-A7E047E17B91}" destId="{901CB4CE-2052-45C8-B853-95608D2879B7}" srcOrd="2" destOrd="0" presId="urn:microsoft.com/office/officeart/2016/7/layout/VerticalDownArrowProcess"/>
    <dgm:cxn modelId="{B98B4B71-4D4D-46ED-B628-BE70BA17BE36}" type="presParOf" srcId="{8DD0D196-8B15-406A-8475-A5B05D19E342}" destId="{0BBEF819-37C2-4FFE-885C-4157C68CB43C}" srcOrd="9" destOrd="0" presId="urn:microsoft.com/office/officeart/2016/7/layout/VerticalDownArrowProcess"/>
    <dgm:cxn modelId="{5A3A8693-05BB-409E-A1BA-D40A1381FE91}" type="presParOf" srcId="{8DD0D196-8B15-406A-8475-A5B05D19E342}" destId="{090386FD-6926-45AD-BDED-31003C151D1A}" srcOrd="10" destOrd="0" presId="urn:microsoft.com/office/officeart/2016/7/layout/VerticalDownArrowProcess"/>
    <dgm:cxn modelId="{3F97E75C-8EFA-428C-995C-7EC1564715AA}" type="presParOf" srcId="{090386FD-6926-45AD-BDED-31003C151D1A}" destId="{A84C788E-0EFF-4E5A-A8E9-5E1DF5FB08BF}" srcOrd="0" destOrd="0" presId="urn:microsoft.com/office/officeart/2016/7/layout/VerticalDownArrowProcess"/>
    <dgm:cxn modelId="{44785E4D-35F5-499B-AC06-DAF0C5976F37}" type="presParOf" srcId="{090386FD-6926-45AD-BDED-31003C151D1A}" destId="{E187BCF9-B97A-4D7E-8303-78FBE53B4D7A}" srcOrd="1" destOrd="0" presId="urn:microsoft.com/office/officeart/2016/7/layout/VerticalDownArrowProcess"/>
    <dgm:cxn modelId="{4FC63011-6FFD-4D75-B08A-2FAE4F915CF9}" type="presParOf" srcId="{090386FD-6926-45AD-BDED-31003C151D1A}" destId="{0BAD49D2-AD08-4DCB-B2BD-5548EA527FE3}" srcOrd="2" destOrd="0" presId="urn:microsoft.com/office/officeart/2016/7/layout/VerticalDownArrowProcess"/>
    <dgm:cxn modelId="{7A949FAC-6443-4B15-8DFD-094F88FD69CD}" type="presParOf" srcId="{8DD0D196-8B15-406A-8475-A5B05D19E342}" destId="{F4BC4998-CAB0-49C0-AF53-2D53B2217790}" srcOrd="11" destOrd="0" presId="urn:microsoft.com/office/officeart/2016/7/layout/VerticalDownArrowProcess"/>
    <dgm:cxn modelId="{0656EDA8-7F95-424E-95E3-141E7DBC41AF}" type="presParOf" srcId="{8DD0D196-8B15-406A-8475-A5B05D19E342}" destId="{B0E60922-1356-4C6E-BF16-7AAEAC5A82BB}" srcOrd="12" destOrd="0" presId="urn:microsoft.com/office/officeart/2016/7/layout/VerticalDownArrowProcess"/>
    <dgm:cxn modelId="{93064B80-C712-4811-B6ED-486523890AF2}" type="presParOf" srcId="{B0E60922-1356-4C6E-BF16-7AAEAC5A82BB}" destId="{C9DE4054-3059-49B9-8170-C81B0C7C61DF}" srcOrd="0" destOrd="0" presId="urn:microsoft.com/office/officeart/2016/7/layout/VerticalDownArrowProcess"/>
    <dgm:cxn modelId="{FC1B0EC7-A3DB-4AF4-80E6-8C011B96E965}" type="presParOf" srcId="{B0E60922-1356-4C6E-BF16-7AAEAC5A82BB}" destId="{2EB8B5BF-623C-4ADE-9315-ABC1B395242A}" srcOrd="1" destOrd="0" presId="urn:microsoft.com/office/officeart/2016/7/layout/VerticalDownArrowProcess"/>
    <dgm:cxn modelId="{CB1E644E-028F-47DF-B3A8-0DEA4B8DC9F6}" type="presParOf" srcId="{B0E60922-1356-4C6E-BF16-7AAEAC5A82BB}" destId="{8298CC64-76F9-4CAC-B5C2-A2151EEFA08E}" srcOrd="2" destOrd="0" presId="urn:microsoft.com/office/officeart/2016/7/layout/VerticalDownArrowProcess"/>
    <dgm:cxn modelId="{F0081C58-6EC1-4026-817D-3AE24000A9F3}" type="presParOf" srcId="{8DD0D196-8B15-406A-8475-A5B05D19E342}" destId="{F18FC962-06CB-401D-AEF6-658286D6B3F8}" srcOrd="13" destOrd="0" presId="urn:microsoft.com/office/officeart/2016/7/layout/VerticalDownArrowProcess"/>
    <dgm:cxn modelId="{4C277F04-E46E-4D8B-A93E-51D26FE5937A}" type="presParOf" srcId="{8DD0D196-8B15-406A-8475-A5B05D19E342}" destId="{85B389E5-AD53-4AF6-82D1-B525BDB2E2DF}" srcOrd="14" destOrd="0" presId="urn:microsoft.com/office/officeart/2016/7/layout/VerticalDownArrowProcess"/>
    <dgm:cxn modelId="{6B52B8A4-C52F-4A22-A17B-5D8DE9274BC7}" type="presParOf" srcId="{85B389E5-AD53-4AF6-82D1-B525BDB2E2DF}" destId="{9249DFD8-B9C7-46FA-B40C-1766BBC1B618}" srcOrd="0" destOrd="0" presId="urn:microsoft.com/office/officeart/2016/7/layout/VerticalDownArrowProcess"/>
    <dgm:cxn modelId="{3DC6098A-3C4E-4371-8FEE-43B29A41A77A}" type="presParOf" srcId="{85B389E5-AD53-4AF6-82D1-B525BDB2E2DF}" destId="{93F5BEAD-767D-403F-9A4D-BFCA59E9B867}" srcOrd="1" destOrd="0" presId="urn:microsoft.com/office/officeart/2016/7/layout/VerticalDownArrowProcess"/>
    <dgm:cxn modelId="{3B54D789-97B7-493F-8A38-42C01BD3C091}" type="presParOf" srcId="{85B389E5-AD53-4AF6-82D1-B525BDB2E2DF}" destId="{0AAC8AE3-046A-42BA-83A3-E1364F72EBFB}"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1FB29-CB2A-4031-B360-DA9E85207658}">
      <dsp:nvSpPr>
        <dsp:cNvPr id="0" name=""/>
        <dsp:cNvSpPr/>
      </dsp:nvSpPr>
      <dsp:spPr>
        <a:xfrm>
          <a:off x="0" y="3976869"/>
          <a:ext cx="2628900" cy="37288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Identify</a:t>
          </a:r>
        </a:p>
      </dsp:txBody>
      <dsp:txXfrm>
        <a:off x="0" y="3976869"/>
        <a:ext cx="2628900" cy="372880"/>
      </dsp:txXfrm>
    </dsp:sp>
    <dsp:sp modelId="{268A5AA8-CEB7-49E8-82BA-FA36545C63CB}">
      <dsp:nvSpPr>
        <dsp:cNvPr id="0" name=""/>
        <dsp:cNvSpPr/>
      </dsp:nvSpPr>
      <dsp:spPr>
        <a:xfrm>
          <a:off x="2628900" y="3976869"/>
          <a:ext cx="7886700" cy="37288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Patterns in performance and create reliable guidelines for selecting methods.</a:t>
          </a:r>
        </a:p>
      </dsp:txBody>
      <dsp:txXfrm>
        <a:off x="2628900" y="3976869"/>
        <a:ext cx="7886700" cy="372880"/>
      </dsp:txXfrm>
    </dsp:sp>
    <dsp:sp modelId="{CBEAA241-D683-43ED-9CA6-1E13FE9E1AF8}">
      <dsp:nvSpPr>
        <dsp:cNvPr id="0" name=""/>
        <dsp:cNvSpPr/>
      </dsp:nvSpPr>
      <dsp:spPr>
        <a:xfrm rot="10800000">
          <a:off x="0" y="3408972"/>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Record</a:t>
          </a:r>
        </a:p>
      </dsp:txBody>
      <dsp:txXfrm rot="-10800000">
        <a:off x="0" y="3408972"/>
        <a:ext cx="2628900" cy="372768"/>
      </dsp:txXfrm>
    </dsp:sp>
    <dsp:sp modelId="{2FDF6050-FC31-489D-B5F9-2657C799856F}">
      <dsp:nvSpPr>
        <dsp:cNvPr id="0" name=""/>
        <dsp:cNvSpPr/>
      </dsp:nvSpPr>
      <dsp:spPr>
        <a:xfrm>
          <a:off x="2628900" y="3408972"/>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Effects of different (pre)processing and feature extraction procedures on model performance.</a:t>
          </a:r>
        </a:p>
      </dsp:txBody>
      <dsp:txXfrm>
        <a:off x="2628900" y="3408972"/>
        <a:ext cx="7886700" cy="372768"/>
      </dsp:txXfrm>
    </dsp:sp>
    <dsp:sp modelId="{D680DA52-9459-448F-8DAE-3C83D1B78858}">
      <dsp:nvSpPr>
        <dsp:cNvPr id="0" name=""/>
        <dsp:cNvSpPr/>
      </dsp:nvSpPr>
      <dsp:spPr>
        <a:xfrm rot="10800000">
          <a:off x="0" y="2841074"/>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Investigate</a:t>
          </a:r>
        </a:p>
      </dsp:txBody>
      <dsp:txXfrm rot="-10800000">
        <a:off x="0" y="2841074"/>
        <a:ext cx="2628900" cy="372768"/>
      </dsp:txXfrm>
    </dsp:sp>
    <dsp:sp modelId="{81651EE3-EF9D-4647-A94D-B8ED18186A23}">
      <dsp:nvSpPr>
        <dsp:cNvPr id="0" name=""/>
        <dsp:cNvSpPr/>
      </dsp:nvSpPr>
      <dsp:spPr>
        <a:xfrm>
          <a:off x="2628900" y="2841074"/>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Various (pre)processing and feature extraction procedures.</a:t>
          </a:r>
        </a:p>
      </dsp:txBody>
      <dsp:txXfrm>
        <a:off x="2628900" y="2841074"/>
        <a:ext cx="7886700" cy="372768"/>
      </dsp:txXfrm>
    </dsp:sp>
    <dsp:sp modelId="{4C3745EF-B01D-4F35-8BC0-E68F2D191500}">
      <dsp:nvSpPr>
        <dsp:cNvPr id="0" name=""/>
        <dsp:cNvSpPr/>
      </dsp:nvSpPr>
      <dsp:spPr>
        <a:xfrm rot="10800000">
          <a:off x="0" y="2273177"/>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Propose</a:t>
          </a:r>
        </a:p>
      </dsp:txBody>
      <dsp:txXfrm rot="-10800000">
        <a:off x="0" y="2273177"/>
        <a:ext cx="2628900" cy="372768"/>
      </dsp:txXfrm>
    </dsp:sp>
    <dsp:sp modelId="{D0CFBE47-F678-4157-B82A-6CE288CDD5FD}">
      <dsp:nvSpPr>
        <dsp:cNvPr id="0" name=""/>
        <dsp:cNvSpPr/>
      </dsp:nvSpPr>
      <dsp:spPr>
        <a:xfrm>
          <a:off x="2628900" y="2273177"/>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Different architectures or methods to improve benchmarks and maintain superior results under different conditions and datasets.</a:t>
          </a:r>
        </a:p>
      </dsp:txBody>
      <dsp:txXfrm>
        <a:off x="2628900" y="2273177"/>
        <a:ext cx="7886700" cy="372768"/>
      </dsp:txXfrm>
    </dsp:sp>
    <dsp:sp modelId="{DFAE6528-36CB-4CFF-AAC7-5804F2C47F23}">
      <dsp:nvSpPr>
        <dsp:cNvPr id="0" name=""/>
        <dsp:cNvSpPr/>
      </dsp:nvSpPr>
      <dsp:spPr>
        <a:xfrm rot="10800000">
          <a:off x="0" y="1705279"/>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Identify</a:t>
          </a:r>
        </a:p>
      </dsp:txBody>
      <dsp:txXfrm rot="-10800000">
        <a:off x="0" y="1705279"/>
        <a:ext cx="2628900" cy="372768"/>
      </dsp:txXfrm>
    </dsp:sp>
    <dsp:sp modelId="{901CB4CE-2052-45C8-B853-95608D2879B7}">
      <dsp:nvSpPr>
        <dsp:cNvPr id="0" name=""/>
        <dsp:cNvSpPr/>
      </dsp:nvSpPr>
      <dsp:spPr>
        <a:xfrm>
          <a:off x="2628900" y="1705279"/>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rtl="0">
            <a:lnSpc>
              <a:spcPct val="90000"/>
            </a:lnSpc>
            <a:spcBef>
              <a:spcPct val="0"/>
            </a:spcBef>
            <a:spcAft>
              <a:spcPct val="35000"/>
            </a:spcAft>
            <a:buNone/>
          </a:pPr>
          <a:r>
            <a:rPr lang="en-US" sz="1100" kern="1200">
              <a:latin typeface="Times New Roman"/>
              <a:cs typeface="Times New Roman"/>
            </a:rPr>
            <a:t>Conditions where the claimed superiority of state-of-the-art approaches diminishes.</a:t>
          </a:r>
        </a:p>
      </dsp:txBody>
      <dsp:txXfrm>
        <a:off x="2628900" y="1705279"/>
        <a:ext cx="7886700" cy="372768"/>
      </dsp:txXfrm>
    </dsp:sp>
    <dsp:sp modelId="{E187BCF9-B97A-4D7E-8303-78FBE53B4D7A}">
      <dsp:nvSpPr>
        <dsp:cNvPr id="0" name=""/>
        <dsp:cNvSpPr/>
      </dsp:nvSpPr>
      <dsp:spPr>
        <a:xfrm rot="10800000">
          <a:off x="0" y="1137382"/>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Evaluate</a:t>
          </a:r>
        </a:p>
      </dsp:txBody>
      <dsp:txXfrm rot="-10800000">
        <a:off x="0" y="1137382"/>
        <a:ext cx="2628900" cy="372768"/>
      </dsp:txXfrm>
    </dsp:sp>
    <dsp:sp modelId="{0BAD49D2-AD08-4DCB-B2BD-5548EA527FE3}">
      <dsp:nvSpPr>
        <dsp:cNvPr id="0" name=""/>
        <dsp:cNvSpPr/>
      </dsp:nvSpPr>
      <dsp:spPr>
        <a:xfrm>
          <a:off x="2628900" y="1137382"/>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The state of the art on different conditions.</a:t>
          </a:r>
        </a:p>
      </dsp:txBody>
      <dsp:txXfrm>
        <a:off x="2628900" y="1137382"/>
        <a:ext cx="7886700" cy="372768"/>
      </dsp:txXfrm>
    </dsp:sp>
    <dsp:sp modelId="{2EB8B5BF-623C-4ADE-9315-ABC1B395242A}">
      <dsp:nvSpPr>
        <dsp:cNvPr id="0" name=""/>
        <dsp:cNvSpPr/>
      </dsp:nvSpPr>
      <dsp:spPr>
        <a:xfrm rot="10800000">
          <a:off x="0" y="569485"/>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Try</a:t>
          </a:r>
        </a:p>
      </dsp:txBody>
      <dsp:txXfrm rot="-10800000">
        <a:off x="0" y="569485"/>
        <a:ext cx="2628900" cy="372768"/>
      </dsp:txXfrm>
    </dsp:sp>
    <dsp:sp modelId="{8298CC64-76F9-4CAC-B5C2-A2151EEFA08E}">
      <dsp:nvSpPr>
        <dsp:cNvPr id="0" name=""/>
        <dsp:cNvSpPr/>
      </dsp:nvSpPr>
      <dsp:spPr>
        <a:xfrm>
          <a:off x="2628900" y="569485"/>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a:lnSpc>
              <a:spcPct val="90000"/>
            </a:lnSpc>
            <a:spcBef>
              <a:spcPct val="0"/>
            </a:spcBef>
            <a:spcAft>
              <a:spcPct val="35000"/>
            </a:spcAft>
            <a:buNone/>
          </a:pPr>
          <a:r>
            <a:rPr lang="en-US" sz="1100" kern="1200">
              <a:latin typeface="Times New Roman"/>
              <a:cs typeface="Times New Roman"/>
            </a:rPr>
            <a:t>State-of-the-art approaches on each dataset individually.</a:t>
          </a:r>
        </a:p>
      </dsp:txBody>
      <dsp:txXfrm>
        <a:off x="2628900" y="569485"/>
        <a:ext cx="7886700" cy="372768"/>
      </dsp:txXfrm>
    </dsp:sp>
    <dsp:sp modelId="{93F5BEAD-767D-403F-9A4D-BFCA59E9B867}">
      <dsp:nvSpPr>
        <dsp:cNvPr id="0" name=""/>
        <dsp:cNvSpPr/>
      </dsp:nvSpPr>
      <dsp:spPr>
        <a:xfrm rot="10800000">
          <a:off x="0" y="1587"/>
          <a:ext cx="2628900" cy="573490"/>
        </a:xfrm>
        <a:prstGeom prst="upArrowCallout">
          <a:avLst>
            <a:gd name="adj1" fmla="val 5000"/>
            <a:gd name="adj2" fmla="val 10000"/>
            <a:gd name="adj3" fmla="val 15000"/>
            <a:gd name="adj4" fmla="val 64977"/>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6967" tIns="92456" rIns="186967" bIns="92456"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Times New Roman"/>
              <a:cs typeface="Times New Roman"/>
            </a:rPr>
            <a:t>Analyze</a:t>
          </a:r>
        </a:p>
      </dsp:txBody>
      <dsp:txXfrm rot="-10800000">
        <a:off x="0" y="1587"/>
        <a:ext cx="2628900" cy="372768"/>
      </dsp:txXfrm>
    </dsp:sp>
    <dsp:sp modelId="{0AAC8AE3-046A-42BA-83A3-E1364F72EBFB}">
      <dsp:nvSpPr>
        <dsp:cNvPr id="0" name=""/>
        <dsp:cNvSpPr/>
      </dsp:nvSpPr>
      <dsp:spPr>
        <a:xfrm>
          <a:off x="2628900" y="1587"/>
          <a:ext cx="7886700" cy="372768"/>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139700" rIns="159980" bIns="139700" numCol="1" spcCol="1270" anchor="ctr" anchorCtr="0">
          <a:noAutofit/>
        </a:bodyPr>
        <a:lstStyle/>
        <a:p>
          <a:pPr marL="0" lvl="0" indent="0" algn="l" defTabSz="488950" rtl="0">
            <a:lnSpc>
              <a:spcPct val="90000"/>
            </a:lnSpc>
            <a:spcBef>
              <a:spcPct val="0"/>
            </a:spcBef>
            <a:spcAft>
              <a:spcPct val="35000"/>
            </a:spcAft>
            <a:buNone/>
          </a:pPr>
          <a:r>
            <a:rPr lang="en-US" sz="1100" kern="1200">
              <a:latin typeface="Times New Roman"/>
              <a:cs typeface="Times New Roman"/>
            </a:rPr>
            <a:t> Datasets and find common grounds in experimental protocols and gestures performed.</a:t>
          </a:r>
        </a:p>
      </dsp:txBody>
      <dsp:txXfrm>
        <a:off x="2628900" y="1587"/>
        <a:ext cx="7886700" cy="372768"/>
      </dsp:txXfrm>
    </dsp:sp>
  </dsp:spTree>
</dsp:drawing>
</file>

<file path=ppt/diagrams/layout1.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4.jpeg>
</file>

<file path=ppt/media/image5.pn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A3D15-9151-4BF0-8668-1CF704D75788}" type="datetimeFigureOut">
              <a:t>8/6/2023</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EFC20E-2B4D-41FA-958F-A3F53BDAA1BC}" type="slidenum">
              <a:t>‹#›</a:t>
            </a:fld>
            <a:endParaRPr lang="tr-TR"/>
          </a:p>
        </p:txBody>
      </p:sp>
    </p:spTree>
    <p:extLst>
      <p:ext uri="{BB962C8B-B14F-4D97-AF65-F5344CB8AC3E}">
        <p14:creationId xmlns:p14="http://schemas.microsoft.com/office/powerpoint/2010/main" val="31016442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Surface Electromyography (</a:t>
            </a:r>
            <a:r>
              <a:rPr lang="en-US" dirty="0" err="1"/>
              <a:t>sEMG</a:t>
            </a:r>
            <a:r>
              <a:rPr lang="en-US" dirty="0"/>
              <a:t>) is a technology used for evaluating and recording the electrical activity produced by skeletal muscles without invading or puncturing the skin.</a:t>
            </a:r>
          </a:p>
          <a:p>
            <a:endParaRPr lang="en-US" dirty="0">
              <a:cs typeface="Calibri"/>
            </a:endParaRPr>
          </a:p>
          <a:p>
            <a:r>
              <a:rPr lang="en-US" dirty="0"/>
              <a:t>Due to the immense complexity and high-frequency outputs of the activations occurring in skeletal muscles, </a:t>
            </a:r>
            <a:r>
              <a:rPr lang="en-US" dirty="0" err="1"/>
              <a:t>sEMG</a:t>
            </a:r>
            <a:r>
              <a:rPr lang="en-US" dirty="0"/>
              <a:t> signals that are recorded from the sensors are not trivial to process or decompose.</a:t>
            </a:r>
            <a:endParaRPr lang="en-US" dirty="0">
              <a:cs typeface="Calibri"/>
            </a:endParaRPr>
          </a:p>
          <a:p>
            <a:endParaRPr lang="en-US" dirty="0">
              <a:cs typeface="Calibri"/>
            </a:endParaRPr>
          </a:p>
          <a:p>
            <a:r>
              <a:rPr lang="en-US" dirty="0"/>
              <a:t>Even after preliminary amplification and band-pass filtering, extracting meaningful features from the processed signals is difficult, especially when trying to recognize motion/gesture or when trying to estimate muscle force or human effort from </a:t>
            </a:r>
            <a:r>
              <a:rPr lang="en-US" dirty="0" err="1"/>
              <a:t>sEMG</a:t>
            </a:r>
            <a:r>
              <a:rPr lang="en-US" dirty="0"/>
              <a:t> signals.</a:t>
            </a:r>
            <a:endParaRPr lang="en-US" dirty="0">
              <a:cs typeface="Calibri"/>
            </a:endParaRPr>
          </a:p>
          <a:p>
            <a:endParaRPr lang="en-US" dirty="0">
              <a:cs typeface="Calibri"/>
            </a:endParaRPr>
          </a:p>
          <a:p>
            <a:r>
              <a:rPr lang="en-US" dirty="0"/>
              <a:t>Therefore, modern approaches in (pre)processing </a:t>
            </a:r>
            <a:r>
              <a:rPr lang="en-US" dirty="0" err="1"/>
              <a:t>sEMG</a:t>
            </a:r>
            <a:r>
              <a:rPr lang="en-US" dirty="0"/>
              <a:t> signals often combine several signals processing, machine learning, and deep learning approaches are needed to address the issue.</a:t>
            </a:r>
            <a:endParaRPr lang="en-US" dirty="0">
              <a:cs typeface="Calibri"/>
            </a:endParaRPr>
          </a:p>
        </p:txBody>
      </p:sp>
      <p:sp>
        <p:nvSpPr>
          <p:cNvPr id="4" name="Slayt Numarası Yer Tutucusu 3"/>
          <p:cNvSpPr>
            <a:spLocks noGrp="1"/>
          </p:cNvSpPr>
          <p:nvPr>
            <p:ph type="sldNum" sz="quarter" idx="5"/>
          </p:nvPr>
        </p:nvSpPr>
        <p:spPr/>
        <p:txBody>
          <a:bodyPr/>
          <a:lstStyle/>
          <a:p>
            <a:fld id="{6EEFC20E-2B4D-41FA-958F-A3F53BDAA1BC}" type="slidenum">
              <a:rPr lang="tr-TR"/>
              <a:t>1</a:t>
            </a:fld>
            <a:endParaRPr lang="tr-TR"/>
          </a:p>
        </p:txBody>
      </p:sp>
    </p:spTree>
    <p:extLst>
      <p:ext uri="{BB962C8B-B14F-4D97-AF65-F5344CB8AC3E}">
        <p14:creationId xmlns:p14="http://schemas.microsoft.com/office/powerpoint/2010/main" val="2398583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Conv3D Layers</a:t>
            </a:r>
            <a:endParaRPr lang="tr-TR" dirty="0"/>
          </a:p>
        </p:txBody>
      </p:sp>
      <p:sp>
        <p:nvSpPr>
          <p:cNvPr id="4" name="Slayt Numarası Yer Tutucusu 3"/>
          <p:cNvSpPr>
            <a:spLocks noGrp="1"/>
          </p:cNvSpPr>
          <p:nvPr>
            <p:ph type="sldNum" sz="quarter" idx="5"/>
          </p:nvPr>
        </p:nvSpPr>
        <p:spPr/>
        <p:txBody>
          <a:bodyPr/>
          <a:lstStyle/>
          <a:p>
            <a:fld id="{6EEFC20E-2B4D-41FA-958F-A3F53BDAA1BC}" type="slidenum">
              <a:rPr lang="tr-TR"/>
              <a:t>16</a:t>
            </a:fld>
            <a:endParaRPr lang="tr-TR"/>
          </a:p>
        </p:txBody>
      </p:sp>
    </p:spTree>
    <p:extLst>
      <p:ext uri="{BB962C8B-B14F-4D97-AF65-F5344CB8AC3E}">
        <p14:creationId xmlns:p14="http://schemas.microsoft.com/office/powerpoint/2010/main" val="12831754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Since every architecture proposed in every study is typically tuned to give the best results in that study and on that data alone, there is a high likelihood that the state-of-the-art methods will not work on all kinds of datasets.</a:t>
            </a:r>
            <a:endParaRPr lang="tr-TR" dirty="0"/>
          </a:p>
        </p:txBody>
      </p:sp>
      <p:sp>
        <p:nvSpPr>
          <p:cNvPr id="4" name="Slayt Numarası Yer Tutucusu 3"/>
          <p:cNvSpPr>
            <a:spLocks noGrp="1"/>
          </p:cNvSpPr>
          <p:nvPr>
            <p:ph type="sldNum" sz="quarter" idx="5"/>
          </p:nvPr>
        </p:nvSpPr>
        <p:spPr/>
        <p:txBody>
          <a:bodyPr/>
          <a:lstStyle/>
          <a:p>
            <a:fld id="{6EEFC20E-2B4D-41FA-958F-A3F53BDAA1BC}" type="slidenum">
              <a:rPr lang="tr-TR"/>
              <a:t>17</a:t>
            </a:fld>
            <a:endParaRPr lang="tr-TR"/>
          </a:p>
        </p:txBody>
      </p:sp>
    </p:spTree>
    <p:extLst>
      <p:ext uri="{BB962C8B-B14F-4D97-AF65-F5344CB8AC3E}">
        <p14:creationId xmlns:p14="http://schemas.microsoft.com/office/powerpoint/2010/main" val="367843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 Finally, apart from proposing more robust models with higher generalization performance on different datasets, we will also offer reliable heuristics as to which model/method to choose in every step of the procedure, depending on the type and characteristics of the experimental settings and collected data. </a:t>
            </a:r>
            <a:endParaRPr lang="tr-TR"/>
          </a:p>
        </p:txBody>
      </p:sp>
      <p:sp>
        <p:nvSpPr>
          <p:cNvPr id="4" name="Slayt Numarası Yer Tutucusu 3"/>
          <p:cNvSpPr>
            <a:spLocks noGrp="1"/>
          </p:cNvSpPr>
          <p:nvPr>
            <p:ph type="sldNum" sz="quarter" idx="5"/>
          </p:nvPr>
        </p:nvSpPr>
        <p:spPr/>
        <p:txBody>
          <a:bodyPr/>
          <a:lstStyle/>
          <a:p>
            <a:fld id="{6EEFC20E-2B4D-41FA-958F-A3F53BDAA1BC}" type="slidenum">
              <a:rPr lang="tr-TR"/>
              <a:t>20</a:t>
            </a:fld>
            <a:endParaRPr lang="tr-TR"/>
          </a:p>
        </p:txBody>
      </p:sp>
    </p:spTree>
    <p:extLst>
      <p:ext uri="{BB962C8B-B14F-4D97-AF65-F5344CB8AC3E}">
        <p14:creationId xmlns:p14="http://schemas.microsoft.com/office/powerpoint/2010/main" val="16813472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mn-lt"/>
                <a:cs typeface="+mn-lt"/>
              </a:rPr>
              <a:t>Here, we should also talk about related works.</a:t>
            </a:r>
            <a:endParaRPr lang="tr-TR" dirty="0"/>
          </a:p>
          <a:p>
            <a:endParaRPr lang="en-US" dirty="0">
              <a:cs typeface="Calibri"/>
            </a:endParaRPr>
          </a:p>
          <a:p>
            <a:pPr marL="171450" indent="-171450">
              <a:buFont typeface="Calibri"/>
              <a:buChar char="-"/>
            </a:pPr>
            <a:r>
              <a:rPr lang="en-US" dirty="0"/>
              <a:t>Briefly review the major works related to your research topic</a:t>
            </a:r>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FF7297DD-BB45-4187-8DB6-6B7AAB0AD3CF}" type="slidenum">
              <a:rPr lang="en-US" smtClean="0"/>
              <a:t>3</a:t>
            </a:fld>
            <a:endParaRPr lang="en-US"/>
          </a:p>
        </p:txBody>
      </p:sp>
    </p:spTree>
    <p:extLst>
      <p:ext uri="{BB962C8B-B14F-4D97-AF65-F5344CB8AC3E}">
        <p14:creationId xmlns:p14="http://schemas.microsoft.com/office/powerpoint/2010/main" val="15743022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b="1" dirty="0">
              <a:cs typeface="Calibri"/>
            </a:endParaRPr>
          </a:p>
          <a:p>
            <a:endParaRPr lang="en-US" dirty="0">
              <a:cs typeface="Calibri"/>
            </a:endParaRPr>
          </a:p>
        </p:txBody>
      </p:sp>
      <p:sp>
        <p:nvSpPr>
          <p:cNvPr id="4" name="Slayt Numarası Yer Tutucusu 3"/>
          <p:cNvSpPr>
            <a:spLocks noGrp="1"/>
          </p:cNvSpPr>
          <p:nvPr>
            <p:ph type="sldNum" sz="quarter" idx="5"/>
          </p:nvPr>
        </p:nvSpPr>
        <p:spPr/>
        <p:txBody>
          <a:bodyPr/>
          <a:lstStyle/>
          <a:p>
            <a:fld id="{6EEFC20E-2B4D-41FA-958F-A3F53BDAA1BC}" type="slidenum">
              <a:rPr lang="tr-TR"/>
              <a:t>6</a:t>
            </a:fld>
            <a:endParaRPr lang="tr-TR"/>
          </a:p>
        </p:txBody>
      </p:sp>
    </p:spTree>
    <p:extLst>
      <p:ext uri="{BB962C8B-B14F-4D97-AF65-F5344CB8AC3E}">
        <p14:creationId xmlns:p14="http://schemas.microsoft.com/office/powerpoint/2010/main" val="744807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b="1" dirty="0"/>
              <a:t>Why not use camera and images to recognize gestures instead of EMG?</a:t>
            </a:r>
            <a:endParaRPr lang="en-US" dirty="0"/>
          </a:p>
          <a:p>
            <a:pPr marL="285750" indent="-285750">
              <a:buFont typeface="Arial,Sans-Serif"/>
              <a:buChar char="•"/>
            </a:pPr>
            <a:r>
              <a:rPr lang="en-US" dirty="0"/>
              <a:t>Gesture recognition is a task that when completed successfully will give us the ability to do a lot more applications. </a:t>
            </a:r>
            <a:endParaRPr lang="en-US" dirty="0">
              <a:cs typeface="Calibri"/>
            </a:endParaRPr>
          </a:p>
          <a:p>
            <a:pPr marL="285750" indent="-285750">
              <a:buFont typeface="Arial,Sans-Serif"/>
              <a:buChar char="•"/>
            </a:pPr>
            <a:r>
              <a:rPr lang="en-US" dirty="0"/>
              <a:t>Using the camera might not be always convenient (optical occlusion potential where camera does not detect the motion because of object in the way). Also, you need to be far from the camera but EMG can be worn without issues.</a:t>
            </a:r>
            <a:endParaRPr lang="en-US" dirty="0">
              <a:cs typeface="Calibri"/>
            </a:endParaRPr>
          </a:p>
          <a:p>
            <a:pPr marL="285750" indent="-285750">
              <a:buFont typeface="Arial,Sans-Serif"/>
              <a:buChar char="•"/>
            </a:pPr>
            <a:r>
              <a:rPr lang="en-US" dirty="0"/>
              <a:t>If we have a compact and well designed EMG device, it will be detecting the motion always. </a:t>
            </a:r>
            <a:endParaRPr lang="en-US" dirty="0">
              <a:cs typeface="Calibri"/>
            </a:endParaRPr>
          </a:p>
          <a:p>
            <a:pPr marL="285750" indent="-285750">
              <a:buFont typeface="Arial,Sans-Serif"/>
              <a:buChar char="•"/>
            </a:pPr>
            <a:r>
              <a:rPr lang="en-US" dirty="0"/>
              <a:t>The device will not detect more than necessary (privacy will be compromised with camera).</a:t>
            </a:r>
            <a:endParaRPr lang="en-US" dirty="0">
              <a:cs typeface="Calibri"/>
            </a:endParaRPr>
          </a:p>
          <a:p>
            <a:pPr marL="285750" indent="-285750">
              <a:buFont typeface="Arial,Sans-Serif"/>
              <a:buChar char="•"/>
            </a:pPr>
            <a:r>
              <a:rPr lang="en-US" dirty="0"/>
              <a:t>Can be more computationally cheap (compared to high resolution videos)</a:t>
            </a:r>
            <a:endParaRPr lang="en-US" dirty="0">
              <a:cs typeface="Calibri"/>
            </a:endParaRPr>
          </a:p>
          <a:p>
            <a:endParaRPr lang="en-US" dirty="0">
              <a:cs typeface="Calibri"/>
            </a:endParaRPr>
          </a:p>
        </p:txBody>
      </p:sp>
      <p:sp>
        <p:nvSpPr>
          <p:cNvPr id="4" name="Slayt Numarası Yer Tutucusu 3"/>
          <p:cNvSpPr>
            <a:spLocks noGrp="1"/>
          </p:cNvSpPr>
          <p:nvPr>
            <p:ph type="sldNum" sz="quarter" idx="5"/>
          </p:nvPr>
        </p:nvSpPr>
        <p:spPr/>
        <p:txBody>
          <a:bodyPr/>
          <a:lstStyle/>
          <a:p>
            <a:fld id="{6EEFC20E-2B4D-41FA-958F-A3F53BDAA1BC}" type="slidenum">
              <a:rPr lang="tr-TR"/>
              <a:t>7</a:t>
            </a:fld>
            <a:endParaRPr lang="tr-TR"/>
          </a:p>
        </p:txBody>
      </p:sp>
    </p:spTree>
    <p:extLst>
      <p:ext uri="{BB962C8B-B14F-4D97-AF65-F5344CB8AC3E}">
        <p14:creationId xmlns:p14="http://schemas.microsoft.com/office/powerpoint/2010/main" val="378410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F7297DD-BB45-4187-8DB6-6B7AAB0AD3CF}" type="slidenum">
              <a:rPr lang="en-US" smtClean="0"/>
              <a:t>8</a:t>
            </a:fld>
            <a:endParaRPr lang="en-US"/>
          </a:p>
        </p:txBody>
      </p:sp>
    </p:spTree>
    <p:extLst>
      <p:ext uri="{BB962C8B-B14F-4D97-AF65-F5344CB8AC3E}">
        <p14:creationId xmlns:p14="http://schemas.microsoft.com/office/powerpoint/2010/main" val="837616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b="1" dirty="0">
              <a:cs typeface="Calibri"/>
            </a:endParaRPr>
          </a:p>
          <a:p>
            <a:pPr algn="ctr"/>
            <a:r>
              <a:rPr lang="en-US" b="1" dirty="0" err="1"/>
              <a:t>NinaPro</a:t>
            </a:r>
            <a:r>
              <a:rPr lang="en-US" b="1" dirty="0"/>
              <a:t> DB5</a:t>
            </a:r>
            <a:endParaRPr lang="en-US" dirty="0"/>
          </a:p>
          <a:p>
            <a:r>
              <a:rPr lang="en-US" dirty="0"/>
              <a:t>The dataset is divided into three exercise sets.</a:t>
            </a:r>
            <a:endParaRPr lang="en-US" dirty="0">
              <a:cs typeface="Calibri"/>
            </a:endParaRPr>
          </a:p>
          <a:p>
            <a:pPr marL="171450" indent="-171450">
              <a:buFont typeface="Arial"/>
              <a:buChar char="•"/>
            </a:pPr>
            <a:r>
              <a:rPr lang="en-US" dirty="0"/>
              <a:t>Basic movements of the fingers</a:t>
            </a:r>
            <a:endParaRPr lang="en-US" dirty="0">
              <a:cs typeface="Calibri"/>
            </a:endParaRPr>
          </a:p>
          <a:p>
            <a:pPr marL="171450" indent="-171450">
              <a:buFont typeface="Arial"/>
              <a:buChar char="•"/>
            </a:pPr>
            <a:r>
              <a:rPr lang="en-US" dirty="0"/>
              <a:t>Isometric, isotonic hand configurations and basic wrist movements</a:t>
            </a:r>
            <a:endParaRPr lang="en-US" dirty="0">
              <a:cs typeface="Calibri"/>
            </a:endParaRPr>
          </a:p>
          <a:p>
            <a:pPr marL="171450" indent="-171450">
              <a:buFont typeface="Arial"/>
              <a:buChar char="•"/>
            </a:pPr>
            <a:r>
              <a:rPr lang="en-US" dirty="0"/>
              <a:t>Grasping and functional movements</a:t>
            </a:r>
            <a:endParaRPr lang="en-US" dirty="0">
              <a:cs typeface="Calibri"/>
            </a:endParaRPr>
          </a:p>
          <a:p>
            <a:endParaRPr lang="en-US" dirty="0">
              <a:cs typeface="Calibri"/>
            </a:endParaRPr>
          </a:p>
          <a:p>
            <a:endParaRPr lang="en-US" b="1" dirty="0">
              <a:cs typeface="Calibri"/>
            </a:endParaRPr>
          </a:p>
          <a:p>
            <a:r>
              <a:rPr lang="en-US" dirty="0"/>
              <a:t>The set of gestures of the CAPG and MYO is a </a:t>
            </a:r>
            <a:r>
              <a:rPr lang="en-US" b="1" dirty="0"/>
              <a:t>subset of the </a:t>
            </a:r>
            <a:r>
              <a:rPr lang="en-US" b="1" dirty="0" err="1"/>
              <a:t>NinaPro</a:t>
            </a:r>
            <a:r>
              <a:rPr lang="en-US" b="1" dirty="0"/>
              <a:t> database.</a:t>
            </a:r>
            <a:endParaRPr lang="en-US" dirty="0"/>
          </a:p>
          <a:p>
            <a:endParaRPr lang="en-US" dirty="0">
              <a:cs typeface="Calibri"/>
            </a:endParaRPr>
          </a:p>
        </p:txBody>
      </p:sp>
      <p:sp>
        <p:nvSpPr>
          <p:cNvPr id="4" name="Slayt Numarası Yer Tutucusu 3"/>
          <p:cNvSpPr>
            <a:spLocks noGrp="1"/>
          </p:cNvSpPr>
          <p:nvPr>
            <p:ph type="sldNum" sz="quarter" idx="5"/>
          </p:nvPr>
        </p:nvSpPr>
        <p:spPr/>
        <p:txBody>
          <a:bodyPr/>
          <a:lstStyle/>
          <a:p>
            <a:fld id="{6EEFC20E-2B4D-41FA-958F-A3F53BDAA1BC}" type="slidenum">
              <a:t>9</a:t>
            </a:fld>
            <a:endParaRPr lang="tr-TR"/>
          </a:p>
        </p:txBody>
      </p:sp>
    </p:spTree>
    <p:extLst>
      <p:ext uri="{BB962C8B-B14F-4D97-AF65-F5344CB8AC3E}">
        <p14:creationId xmlns:p14="http://schemas.microsoft.com/office/powerpoint/2010/main" val="13929408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the experiments in these datasets have been performed under a wide range of circumstances, over multiple sessions or days, with considerable variation in human subjects, sensor placement, gestures/motions chosen, time durations, etc.,</a:t>
            </a:r>
          </a:p>
          <a:p>
            <a:r>
              <a:rPr lang="en-US" dirty="0"/>
              <a:t>they will collectively offer a great means for comparison and contrast of models and approaches, as well as providing the opportunity to benchmark different heuristics for performing motion/gesture recognition when circumstances and protocols change dynamically.</a:t>
            </a:r>
          </a:p>
          <a:p>
            <a:endParaRPr lang="en-US" dirty="0">
              <a:cs typeface="Calibri"/>
            </a:endParaRPr>
          </a:p>
          <a:p>
            <a:endParaRPr lang="en-US" dirty="0">
              <a:cs typeface="Calibri"/>
            </a:endParaRPr>
          </a:p>
          <a:p>
            <a:endParaRPr lang="en-US" dirty="0">
              <a:cs typeface="Calibri"/>
            </a:endParaRPr>
          </a:p>
          <a:p>
            <a:r>
              <a:rPr lang="en-US" dirty="0">
                <a:cs typeface="Calibri"/>
              </a:rPr>
              <a:t>Last Block</a:t>
            </a:r>
          </a:p>
          <a:p>
            <a:r>
              <a:rPr lang="tr-TR" dirty="0"/>
              <a:t> </a:t>
            </a:r>
            <a:r>
              <a:rPr lang="tr-TR" dirty="0" err="1"/>
              <a:t>Identify</a:t>
            </a:r>
            <a:r>
              <a:rPr lang="tr-TR" dirty="0"/>
              <a:t> </a:t>
            </a:r>
            <a:r>
              <a:rPr lang="tr-TR" dirty="0" err="1"/>
              <a:t>patterns</a:t>
            </a:r>
            <a:r>
              <a:rPr lang="tr-TR" dirty="0"/>
              <a:t> in </a:t>
            </a:r>
            <a:r>
              <a:rPr lang="tr-TR" dirty="0" err="1"/>
              <a:t>performance</a:t>
            </a:r>
            <a:r>
              <a:rPr lang="tr-TR" dirty="0"/>
              <a:t> </a:t>
            </a:r>
            <a:r>
              <a:rPr lang="tr-TR" dirty="0" err="1"/>
              <a:t>and</a:t>
            </a:r>
            <a:r>
              <a:rPr lang="tr-TR" dirty="0"/>
              <a:t> </a:t>
            </a:r>
            <a:r>
              <a:rPr lang="tr-TR" dirty="0" err="1"/>
              <a:t>create</a:t>
            </a:r>
            <a:r>
              <a:rPr lang="tr-TR" dirty="0"/>
              <a:t> </a:t>
            </a:r>
            <a:r>
              <a:rPr lang="tr-TR" dirty="0" err="1"/>
              <a:t>reliable</a:t>
            </a:r>
            <a:r>
              <a:rPr lang="tr-TR" dirty="0"/>
              <a:t> </a:t>
            </a:r>
            <a:r>
              <a:rPr lang="tr-TR" dirty="0" err="1"/>
              <a:t>guidelines</a:t>
            </a:r>
            <a:r>
              <a:rPr lang="tr-TR" dirty="0"/>
              <a:t> </a:t>
            </a:r>
            <a:r>
              <a:rPr lang="tr-TR" dirty="0" err="1"/>
              <a:t>for</a:t>
            </a:r>
            <a:r>
              <a:rPr lang="tr-TR" dirty="0"/>
              <a:t> </a:t>
            </a:r>
            <a:r>
              <a:rPr lang="tr-TR" dirty="0" err="1"/>
              <a:t>selecting</a:t>
            </a:r>
            <a:r>
              <a:rPr lang="tr-TR" dirty="0"/>
              <a:t> </a:t>
            </a:r>
            <a:r>
              <a:rPr lang="tr-TR" dirty="0" err="1"/>
              <a:t>methods</a:t>
            </a:r>
            <a:r>
              <a:rPr lang="tr-TR" dirty="0"/>
              <a:t>. </a:t>
            </a:r>
            <a:r>
              <a:rPr lang="tr-TR" dirty="0" err="1"/>
              <a:t>based</a:t>
            </a:r>
            <a:r>
              <a:rPr lang="tr-TR" dirty="0"/>
              <a:t> on </a:t>
            </a:r>
            <a:r>
              <a:rPr lang="tr-TR" dirty="0" err="1"/>
              <a:t>experimental</a:t>
            </a:r>
            <a:r>
              <a:rPr lang="tr-TR" dirty="0"/>
              <a:t> </a:t>
            </a:r>
            <a:r>
              <a:rPr lang="tr-TR" dirty="0" err="1"/>
              <a:t>protocol</a:t>
            </a:r>
            <a:r>
              <a:rPr lang="tr-TR" dirty="0"/>
              <a:t>, sensor </a:t>
            </a:r>
            <a:r>
              <a:rPr lang="tr-TR" dirty="0" err="1"/>
              <a:t>type</a:t>
            </a:r>
            <a:r>
              <a:rPr lang="tr-TR" dirty="0"/>
              <a:t> </a:t>
            </a:r>
            <a:r>
              <a:rPr lang="tr-TR" dirty="0" err="1"/>
              <a:t>and</a:t>
            </a:r>
            <a:r>
              <a:rPr lang="tr-TR" dirty="0"/>
              <a:t> </a:t>
            </a:r>
            <a:r>
              <a:rPr lang="tr-TR" dirty="0" err="1"/>
              <a:t>count</a:t>
            </a:r>
            <a:r>
              <a:rPr lang="tr-TR" dirty="0"/>
              <a:t>, </a:t>
            </a:r>
            <a:r>
              <a:rPr lang="tr-TR" dirty="0" err="1"/>
              <a:t>preprocessing</a:t>
            </a:r>
            <a:r>
              <a:rPr lang="tr-TR" dirty="0"/>
              <a:t> </a:t>
            </a:r>
            <a:r>
              <a:rPr lang="tr-TR" dirty="0" err="1"/>
              <a:t>techniques</a:t>
            </a:r>
            <a:r>
              <a:rPr lang="tr-TR" dirty="0"/>
              <a:t>, data </a:t>
            </a:r>
            <a:r>
              <a:rPr lang="tr-TR" dirty="0" err="1"/>
              <a:t>availability</a:t>
            </a:r>
            <a:r>
              <a:rPr lang="tr-TR" dirty="0"/>
              <a:t>, </a:t>
            </a:r>
            <a:r>
              <a:rPr lang="tr-TR" dirty="0" err="1"/>
              <a:t>computational</a:t>
            </a:r>
            <a:r>
              <a:rPr lang="tr-TR" dirty="0"/>
              <a:t> </a:t>
            </a:r>
            <a:r>
              <a:rPr lang="tr-TR" dirty="0" err="1"/>
              <a:t>resources</a:t>
            </a:r>
            <a:r>
              <a:rPr lang="tr-TR" dirty="0"/>
              <a:t>, </a:t>
            </a:r>
            <a:r>
              <a:rPr lang="tr-TR" dirty="0" err="1"/>
              <a:t>and</a:t>
            </a:r>
            <a:r>
              <a:rPr lang="tr-TR" dirty="0"/>
              <a:t> </a:t>
            </a:r>
            <a:r>
              <a:rPr lang="tr-TR" dirty="0" err="1"/>
              <a:t>other</a:t>
            </a:r>
            <a:r>
              <a:rPr lang="tr-TR" dirty="0"/>
              <a:t> </a:t>
            </a:r>
            <a:r>
              <a:rPr lang="tr-TR" dirty="0" err="1"/>
              <a:t>factors</a:t>
            </a:r>
            <a:r>
              <a:rPr lang="tr-TR" dirty="0"/>
              <a:t>.</a:t>
            </a:r>
            <a:r>
              <a:rPr lang="en-US" dirty="0">
                <a:cs typeface="Calibri"/>
              </a:rPr>
              <a:t> </a:t>
            </a:r>
          </a:p>
        </p:txBody>
      </p:sp>
      <p:sp>
        <p:nvSpPr>
          <p:cNvPr id="4" name="Slayt Numarası Yer Tutucusu 3"/>
          <p:cNvSpPr>
            <a:spLocks noGrp="1"/>
          </p:cNvSpPr>
          <p:nvPr>
            <p:ph type="sldNum" sz="quarter" idx="5"/>
          </p:nvPr>
        </p:nvSpPr>
        <p:spPr/>
        <p:txBody>
          <a:bodyPr/>
          <a:lstStyle/>
          <a:p>
            <a:fld id="{6EEFC20E-2B4D-41FA-958F-A3F53BDAA1BC}" type="slidenum">
              <a:rPr lang="tr-TR"/>
              <a:t>11</a:t>
            </a:fld>
            <a:endParaRPr lang="tr-TR"/>
          </a:p>
        </p:txBody>
      </p:sp>
    </p:spTree>
    <p:extLst>
      <p:ext uri="{BB962C8B-B14F-4D97-AF65-F5344CB8AC3E}">
        <p14:creationId xmlns:p14="http://schemas.microsoft.com/office/powerpoint/2010/main" val="2452531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Before comprehensive evaluation of the state of the art on the existing datasets, it is imperative to select one of them and then employ a standard conventional deep learning method to understand how trivial or easy it is to perform the classification task over the dataset. To this end, we will select a specific dataset and use a typical 1D CNN to perform gesture classification under a few basic circumstances while reporting their cross-validated metrics simultaneously.</a:t>
            </a:r>
            <a:endParaRPr lang="tr-TR" dirty="0"/>
          </a:p>
        </p:txBody>
      </p:sp>
      <p:sp>
        <p:nvSpPr>
          <p:cNvPr id="4" name="Slayt Numarası Yer Tutucusu 3"/>
          <p:cNvSpPr>
            <a:spLocks noGrp="1"/>
          </p:cNvSpPr>
          <p:nvPr>
            <p:ph type="sldNum" sz="quarter" idx="5"/>
          </p:nvPr>
        </p:nvSpPr>
        <p:spPr/>
        <p:txBody>
          <a:bodyPr/>
          <a:lstStyle/>
          <a:p>
            <a:fld id="{6EEFC20E-2B4D-41FA-958F-A3F53BDAA1BC}" type="slidenum">
              <a:rPr lang="tr-TR"/>
              <a:t>12</a:t>
            </a:fld>
            <a:endParaRPr lang="tr-TR"/>
          </a:p>
        </p:txBody>
      </p:sp>
    </p:spTree>
    <p:extLst>
      <p:ext uri="{BB962C8B-B14F-4D97-AF65-F5344CB8AC3E}">
        <p14:creationId xmlns:p14="http://schemas.microsoft.com/office/powerpoint/2010/main" val="598916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en-US" dirty="0"/>
              <a:t>Left figure shows the overall training history for this scenario for all 10 folds of the 10-fold </a:t>
            </a:r>
            <a:r>
              <a:rPr lang="en-US" dirty="0" err="1"/>
              <a:t>crossvalidation</a:t>
            </a:r>
            <a:r>
              <a:rPr lang="en-US" dirty="0"/>
              <a:t>. As can be seen, there is both high bias and high variance in this scenario with the current architecture and methods.</a:t>
            </a:r>
            <a:endParaRPr lang="tr-TR" dirty="0"/>
          </a:p>
          <a:p>
            <a:endParaRPr lang="en-US" dirty="0">
              <a:cs typeface="Calibri"/>
            </a:endParaRPr>
          </a:p>
          <a:p>
            <a:r>
              <a:rPr lang="en-US" dirty="0"/>
              <a:t>Solid curves are means, and the shaded areas are the standard deviations. A constant epoch count of 40 without early stopping was employed.</a:t>
            </a:r>
          </a:p>
          <a:p>
            <a:endParaRPr lang="en-US" dirty="0">
              <a:cs typeface="Calibri"/>
            </a:endParaRPr>
          </a:p>
          <a:p>
            <a:endParaRPr lang="en-US" dirty="0">
              <a:cs typeface="Calibri"/>
            </a:endParaRPr>
          </a:p>
          <a:p>
            <a:r>
              <a:rPr lang="en-US" dirty="0">
                <a:cs typeface="Calibri"/>
              </a:rPr>
              <a:t>According to both figures, </a:t>
            </a:r>
            <a:r>
              <a:rPr lang="en-US" dirty="0"/>
              <a:t>the current method suffers from a high bias and high variance problem. That means that not only does the model not have the capacity to capture all the complexity of the training data, but it also cannot generalize to unseen data. To mitigate this problem, a more complex architecture will be tried in the future alongside state-of-</a:t>
            </a:r>
            <a:r>
              <a:rPr lang="en-US" dirty="0" err="1"/>
              <a:t>theart</a:t>
            </a:r>
            <a:r>
              <a:rPr lang="en-US" dirty="0"/>
              <a:t> model architecture in these kinds of problems.</a:t>
            </a:r>
            <a:endParaRPr lang="en-US" dirty="0">
              <a:cs typeface="Calibri"/>
            </a:endParaRPr>
          </a:p>
        </p:txBody>
      </p:sp>
      <p:sp>
        <p:nvSpPr>
          <p:cNvPr id="4" name="Slayt Numarası Yer Tutucusu 3"/>
          <p:cNvSpPr>
            <a:spLocks noGrp="1"/>
          </p:cNvSpPr>
          <p:nvPr>
            <p:ph type="sldNum" sz="quarter" idx="5"/>
          </p:nvPr>
        </p:nvSpPr>
        <p:spPr/>
        <p:txBody>
          <a:bodyPr/>
          <a:lstStyle/>
          <a:p>
            <a:fld id="{6EEFC20E-2B4D-41FA-958F-A3F53BDAA1BC}" type="slidenum">
              <a:rPr lang="tr-TR"/>
              <a:t>15</a:t>
            </a:fld>
            <a:endParaRPr lang="tr-TR"/>
          </a:p>
        </p:txBody>
      </p:sp>
    </p:spTree>
    <p:extLst>
      <p:ext uri="{BB962C8B-B14F-4D97-AF65-F5344CB8AC3E}">
        <p14:creationId xmlns:p14="http://schemas.microsoft.com/office/powerpoint/2010/main" val="3044319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1524000" y="1122363"/>
            <a:ext cx="9144000" cy="2387600"/>
          </a:xfrm>
        </p:spPr>
        <p:txBody>
          <a:bodyPr anchor="b"/>
          <a:lstStyle>
            <a:lvl1pPr algn="ctr">
              <a:defRPr sz="6000"/>
            </a:lvl1pPr>
          </a:lstStyle>
          <a:p>
            <a:r>
              <a:rPr lang="tr-TR"/>
              <a:t>Asıl başlık stili için tıklatın</a:t>
            </a: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tıklatın</a:t>
            </a:r>
          </a:p>
        </p:txBody>
      </p:sp>
      <p:sp>
        <p:nvSpPr>
          <p:cNvPr id="4" name="Veri Yer Tutucusu 3"/>
          <p:cNvSpPr>
            <a:spLocks noGrp="1"/>
          </p:cNvSpPr>
          <p:nvPr>
            <p:ph type="dt" sz="half" idx="10"/>
          </p:nvPr>
        </p:nvSpPr>
        <p:spPr/>
        <p:txBody>
          <a:bodyPr/>
          <a:lstStyle/>
          <a:p>
            <a:fld id="{E2072480-10DA-4FB4-BEAE-2A1DEA90F248}" type="datetimeFigureOut">
              <a:rPr lang="tr-TR" smtClean="0"/>
              <a:t>6.08.2023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4409947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Dikey Metin Yer Tutucusu 2"/>
          <p:cNvSpPr>
            <a:spLocks noGrp="1"/>
          </p:cNvSpPr>
          <p:nvPr>
            <p:ph type="body" orient="vert" idx="1"/>
          </p:nvPr>
        </p:nvSpPr>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6.08.2023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47874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a:t>Asıl başlık stili için tıklatın</a:t>
            </a: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6.08.2023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04856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623FF-C748-5B00-1480-6E943F03AD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CA695C0-E678-D044-1EB5-A239E2FDAD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03F340-64FB-AE72-D990-134FA28D125E}"/>
              </a:ext>
            </a:extLst>
          </p:cNvPr>
          <p:cNvSpPr>
            <a:spLocks noGrp="1"/>
          </p:cNvSpPr>
          <p:nvPr>
            <p:ph type="dt" sz="half" idx="10"/>
          </p:nvPr>
        </p:nvSpPr>
        <p:spPr/>
        <p:txBody>
          <a:bodyPr/>
          <a:lstStyle/>
          <a:p>
            <a:fld id="{72EA7947-E287-4738-8C82-07CE4F01EF03}" type="datetime2">
              <a:rPr lang="en-US" smtClean="0"/>
              <a:t>Sunday, August 6, 2023</a:t>
            </a:fld>
            <a:endParaRPr lang="en-US"/>
          </a:p>
        </p:txBody>
      </p:sp>
      <p:sp>
        <p:nvSpPr>
          <p:cNvPr id="5" name="Footer Placeholder 4">
            <a:extLst>
              <a:ext uri="{FF2B5EF4-FFF2-40B4-BE49-F238E27FC236}">
                <a16:creationId xmlns:a16="http://schemas.microsoft.com/office/drawing/2014/main" id="{05272AEB-43E7-AFDB-50FC-7A08DA150A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F3250C79-869D-799E-178B-11C0E76521C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3327907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249D0-48A8-1478-0C0A-B50E783F96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D4A242-E897-3719-8716-A6E6677CC9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A4C2ED-2308-5948-D38E-EA5B00D05373}"/>
              </a:ext>
            </a:extLst>
          </p:cNvPr>
          <p:cNvSpPr>
            <a:spLocks noGrp="1"/>
          </p:cNvSpPr>
          <p:nvPr>
            <p:ph type="dt" sz="half" idx="10"/>
          </p:nvPr>
        </p:nvSpPr>
        <p:spPr/>
        <p:txBody>
          <a:bodyPr/>
          <a:lstStyle/>
          <a:p>
            <a:fld id="{6FE8C025-CD7A-4966-867E-81CF82B15267}" type="datetime2">
              <a:rPr lang="en-US" smtClean="0"/>
              <a:t>Sunday, August 6, 2023</a:t>
            </a:fld>
            <a:endParaRPr lang="en-US"/>
          </a:p>
        </p:txBody>
      </p:sp>
      <p:sp>
        <p:nvSpPr>
          <p:cNvPr id="5" name="Footer Placeholder 4">
            <a:extLst>
              <a:ext uri="{FF2B5EF4-FFF2-40B4-BE49-F238E27FC236}">
                <a16:creationId xmlns:a16="http://schemas.microsoft.com/office/drawing/2014/main" id="{B7F2896E-EBCD-C2A9-C933-DC37C52B2647}"/>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B7F2E47-896B-3638-A8A3-9448A13E0ED6}"/>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8061425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288AE-349F-9D40-FC19-F23B9079CB6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36AEFF-A4F9-FC6A-6A48-74A89E33FF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9F4A2D-2E63-AF8D-C385-E9319AC01D8D}"/>
              </a:ext>
            </a:extLst>
          </p:cNvPr>
          <p:cNvSpPr>
            <a:spLocks noGrp="1"/>
          </p:cNvSpPr>
          <p:nvPr>
            <p:ph type="dt" sz="half" idx="10"/>
          </p:nvPr>
        </p:nvSpPr>
        <p:spPr/>
        <p:txBody>
          <a:bodyPr/>
          <a:lstStyle/>
          <a:p>
            <a:fld id="{FE809929-0719-4517-94D6-FDF7F99E70F6}" type="datetime2">
              <a:rPr lang="en-US" smtClean="0"/>
              <a:t>Sunday, August 6, 2023</a:t>
            </a:fld>
            <a:endParaRPr lang="en-US"/>
          </a:p>
        </p:txBody>
      </p:sp>
      <p:sp>
        <p:nvSpPr>
          <p:cNvPr id="5" name="Footer Placeholder 4">
            <a:extLst>
              <a:ext uri="{FF2B5EF4-FFF2-40B4-BE49-F238E27FC236}">
                <a16:creationId xmlns:a16="http://schemas.microsoft.com/office/drawing/2014/main" id="{44432480-9FA0-9F57-FBA4-280235E131CF}"/>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3C1BEB81-E2C5-0EBB-15DA-51F88972DF0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2170309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42DF5-BDAD-A51D-68B3-59C0D567169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483F60-C287-5723-0E28-7425C72A3B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7F5AB65-9926-C935-C129-55B113D262B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AB55BB-B94B-BA0C-7EFD-2DA8137B9F62}"/>
              </a:ext>
            </a:extLst>
          </p:cNvPr>
          <p:cNvSpPr>
            <a:spLocks noGrp="1"/>
          </p:cNvSpPr>
          <p:nvPr>
            <p:ph type="dt" sz="half" idx="10"/>
          </p:nvPr>
        </p:nvSpPr>
        <p:spPr/>
        <p:txBody>
          <a:bodyPr/>
          <a:lstStyle/>
          <a:p>
            <a:fld id="{20E95673-5512-4AAA-9AEB-E00C61EC65D5}" type="datetime2">
              <a:rPr lang="en-US" smtClean="0"/>
              <a:t>Sunday, August 6, 2023</a:t>
            </a:fld>
            <a:endParaRPr lang="en-US"/>
          </a:p>
        </p:txBody>
      </p:sp>
      <p:sp>
        <p:nvSpPr>
          <p:cNvPr id="6" name="Footer Placeholder 5">
            <a:extLst>
              <a:ext uri="{FF2B5EF4-FFF2-40B4-BE49-F238E27FC236}">
                <a16:creationId xmlns:a16="http://schemas.microsoft.com/office/drawing/2014/main" id="{9CD96E8A-6182-F494-F9D0-27071EAECE27}"/>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6578C9DF-EBB0-DF16-0D17-A5121341F26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804460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8B89-072E-A250-F8C8-938D263D9A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2D15E7-E66D-0755-25BA-2ABE822C6C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66DEC8-939A-801E-1D65-AB8D5142DD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792E4F-A04E-E7CD-FE16-AB38D584C2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F9A110-4E6F-6B6E-79CF-F41CCCB1EE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0490340-B212-A578-5502-5CA1882C9393}"/>
              </a:ext>
            </a:extLst>
          </p:cNvPr>
          <p:cNvSpPr>
            <a:spLocks noGrp="1"/>
          </p:cNvSpPr>
          <p:nvPr>
            <p:ph type="dt" sz="half" idx="10"/>
          </p:nvPr>
        </p:nvSpPr>
        <p:spPr/>
        <p:txBody>
          <a:bodyPr/>
          <a:lstStyle/>
          <a:p>
            <a:fld id="{C13138FA-2E87-4873-8BBA-13E447C9A99A}" type="datetime2">
              <a:rPr lang="en-US" smtClean="0"/>
              <a:t>Sunday, August 6, 2023</a:t>
            </a:fld>
            <a:endParaRPr lang="en-US"/>
          </a:p>
        </p:txBody>
      </p:sp>
      <p:sp>
        <p:nvSpPr>
          <p:cNvPr id="8" name="Footer Placeholder 7">
            <a:extLst>
              <a:ext uri="{FF2B5EF4-FFF2-40B4-BE49-F238E27FC236}">
                <a16:creationId xmlns:a16="http://schemas.microsoft.com/office/drawing/2014/main" id="{1E4FF322-A038-9F91-1754-F41D9B5456B5}"/>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52740002-0F21-9146-5C91-C2A4B2851E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1552400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F6E20-BFE0-8B99-0433-29054A03A68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0E78168-C2B9-7876-F4AF-8A6C4F441317}"/>
              </a:ext>
            </a:extLst>
          </p:cNvPr>
          <p:cNvSpPr>
            <a:spLocks noGrp="1"/>
          </p:cNvSpPr>
          <p:nvPr>
            <p:ph type="dt" sz="half" idx="10"/>
          </p:nvPr>
        </p:nvSpPr>
        <p:spPr/>
        <p:txBody>
          <a:bodyPr/>
          <a:lstStyle/>
          <a:p>
            <a:fld id="{D75BB40A-97BD-4BFB-B639-0BFF95FDE8B7}" type="datetime2">
              <a:rPr lang="en-US" smtClean="0"/>
              <a:t>Sunday, August 6, 2023</a:t>
            </a:fld>
            <a:endParaRPr lang="en-US"/>
          </a:p>
        </p:txBody>
      </p:sp>
      <p:sp>
        <p:nvSpPr>
          <p:cNvPr id="4" name="Footer Placeholder 3">
            <a:extLst>
              <a:ext uri="{FF2B5EF4-FFF2-40B4-BE49-F238E27FC236}">
                <a16:creationId xmlns:a16="http://schemas.microsoft.com/office/drawing/2014/main" id="{0E28F11C-DF09-2CE9-D3E6-1C9231EF9CDC}"/>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3ED5B55C-271D-21CC-BA2F-A0AE7EA4CD9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7705965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4007F86-895B-1E72-2D0F-7C89823E8AB6}"/>
              </a:ext>
            </a:extLst>
          </p:cNvPr>
          <p:cNvSpPr>
            <a:spLocks noGrp="1"/>
          </p:cNvSpPr>
          <p:nvPr>
            <p:ph type="dt" sz="half" idx="10"/>
          </p:nvPr>
        </p:nvSpPr>
        <p:spPr/>
        <p:txBody>
          <a:bodyPr/>
          <a:lstStyle/>
          <a:p>
            <a:fld id="{9EE9E0E3-ECF6-4CFE-8698-AEFEBCECC3C0}" type="datetime2">
              <a:rPr lang="en-US" smtClean="0"/>
              <a:t>Sunday, August 6, 2023</a:t>
            </a:fld>
            <a:endParaRPr lang="en-US"/>
          </a:p>
        </p:txBody>
      </p:sp>
      <p:sp>
        <p:nvSpPr>
          <p:cNvPr id="3" name="Footer Placeholder 2">
            <a:extLst>
              <a:ext uri="{FF2B5EF4-FFF2-40B4-BE49-F238E27FC236}">
                <a16:creationId xmlns:a16="http://schemas.microsoft.com/office/drawing/2014/main" id="{45E2CEC9-3585-3B34-C0A8-895D94EE827B}"/>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871EF0B6-FFEA-2B5A-4879-8E2B8352732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6119107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54511-9328-CE59-71F9-576382C45F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858BDB-AAC0-AEFB-3D76-B60C1D4676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C995A9D-EAC7-1469-9628-A4DBBA078A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7B5AED-5EF2-4038-B713-4BF26AB71F13}"/>
              </a:ext>
            </a:extLst>
          </p:cNvPr>
          <p:cNvSpPr>
            <a:spLocks noGrp="1"/>
          </p:cNvSpPr>
          <p:nvPr>
            <p:ph type="dt" sz="half" idx="10"/>
          </p:nvPr>
        </p:nvSpPr>
        <p:spPr/>
        <p:txBody>
          <a:bodyPr/>
          <a:lstStyle/>
          <a:p>
            <a:fld id="{251462FC-960E-4740-921F-B36862979F21}" type="datetime2">
              <a:rPr lang="en-US" smtClean="0"/>
              <a:t>Sunday, August 6, 2023</a:t>
            </a:fld>
            <a:endParaRPr lang="en-US"/>
          </a:p>
        </p:txBody>
      </p:sp>
      <p:sp>
        <p:nvSpPr>
          <p:cNvPr id="6" name="Footer Placeholder 5">
            <a:extLst>
              <a:ext uri="{FF2B5EF4-FFF2-40B4-BE49-F238E27FC236}">
                <a16:creationId xmlns:a16="http://schemas.microsoft.com/office/drawing/2014/main" id="{2304FDD6-E64E-DF13-6A80-A49CA6E81735}"/>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AB291FAF-ACBA-87BF-EA58-1F1B9B9A7C78}"/>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198799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İçerik Yer Tutucusu 2"/>
          <p:cNvSpPr>
            <a:spLocks noGrp="1"/>
          </p:cNvSpPr>
          <p:nvPr>
            <p:ph idx="1"/>
          </p:nvPr>
        </p:nvSpPr>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10"/>
          </p:nvPr>
        </p:nvSpPr>
        <p:spPr/>
        <p:txBody>
          <a:bodyPr/>
          <a:lstStyle/>
          <a:p>
            <a:fld id="{E2072480-10DA-4FB4-BEAE-2A1DEA90F248}" type="datetimeFigureOut">
              <a:rPr lang="tr-TR" smtClean="0"/>
              <a:t>6.08.2023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944319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876B5-3BA7-2658-E9DA-31B40EBD89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6C7DBC-6DE5-3E07-91C2-DB6F8AECDF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FAC92D-4D4F-1396-6D1F-DC38DBF30A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8BE3E4-187D-9888-65E5-34669DFCCC5E}"/>
              </a:ext>
            </a:extLst>
          </p:cNvPr>
          <p:cNvSpPr>
            <a:spLocks noGrp="1"/>
          </p:cNvSpPr>
          <p:nvPr>
            <p:ph type="dt" sz="half" idx="10"/>
          </p:nvPr>
        </p:nvSpPr>
        <p:spPr/>
        <p:txBody>
          <a:bodyPr/>
          <a:lstStyle/>
          <a:p>
            <a:fld id="{E50BC9E2-CB44-4C05-9BB5-496C18A241E0}" type="datetime2">
              <a:rPr lang="en-US" smtClean="0"/>
              <a:t>Sunday, August 6, 2023</a:t>
            </a:fld>
            <a:endParaRPr lang="en-US"/>
          </a:p>
        </p:txBody>
      </p:sp>
      <p:sp>
        <p:nvSpPr>
          <p:cNvPr id="6" name="Footer Placeholder 5">
            <a:extLst>
              <a:ext uri="{FF2B5EF4-FFF2-40B4-BE49-F238E27FC236}">
                <a16:creationId xmlns:a16="http://schemas.microsoft.com/office/drawing/2014/main" id="{241DB86E-98D8-E5F3-DA97-8748A55527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4C8CE38-E29C-DE89-F8B8-8A6C819F4C25}"/>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2056300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2A164-5968-2A30-78AB-F7209EB1CB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9E6DFF-4AD6-CDDB-DE24-CFF24EBC97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B84BFD-D62E-1C1E-84DF-7D171154087F}"/>
              </a:ext>
            </a:extLst>
          </p:cNvPr>
          <p:cNvSpPr>
            <a:spLocks noGrp="1"/>
          </p:cNvSpPr>
          <p:nvPr>
            <p:ph type="dt" sz="half" idx="10"/>
          </p:nvPr>
        </p:nvSpPr>
        <p:spPr/>
        <p:txBody>
          <a:bodyPr/>
          <a:lstStyle/>
          <a:p>
            <a:fld id="{EE2EBD84-71F4-4271-8C46-0D47C0A9B12E}" type="datetime2">
              <a:rPr lang="en-US" smtClean="0"/>
              <a:t>Sunday, August 6, 2023</a:t>
            </a:fld>
            <a:endParaRPr lang="en-US"/>
          </a:p>
        </p:txBody>
      </p:sp>
      <p:sp>
        <p:nvSpPr>
          <p:cNvPr id="5" name="Footer Placeholder 4">
            <a:extLst>
              <a:ext uri="{FF2B5EF4-FFF2-40B4-BE49-F238E27FC236}">
                <a16:creationId xmlns:a16="http://schemas.microsoft.com/office/drawing/2014/main" id="{B7296A88-9B04-80D4-2CDB-E8ECCCBF0B28}"/>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653E012D-B416-851E-955D-9635B8C752E8}"/>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971761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C1E914-5C89-15B9-3B37-426DEB1F5D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1EC10E-F502-F0BE-20E1-958E46503F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952C07-F76B-8918-E8FE-CD837355D8BD}"/>
              </a:ext>
            </a:extLst>
          </p:cNvPr>
          <p:cNvSpPr>
            <a:spLocks noGrp="1"/>
          </p:cNvSpPr>
          <p:nvPr>
            <p:ph type="dt" sz="half" idx="10"/>
          </p:nvPr>
        </p:nvSpPr>
        <p:spPr/>
        <p:txBody>
          <a:bodyPr/>
          <a:lstStyle/>
          <a:p>
            <a:fld id="{ABAE0CE1-F450-4107-B2CB-17B18F8A3F4A}" type="datetime2">
              <a:rPr lang="en-US" smtClean="0"/>
              <a:t>Sunday, August 6, 2023</a:t>
            </a:fld>
            <a:endParaRPr lang="en-US"/>
          </a:p>
        </p:txBody>
      </p:sp>
      <p:sp>
        <p:nvSpPr>
          <p:cNvPr id="5" name="Footer Placeholder 4">
            <a:extLst>
              <a:ext uri="{FF2B5EF4-FFF2-40B4-BE49-F238E27FC236}">
                <a16:creationId xmlns:a16="http://schemas.microsoft.com/office/drawing/2014/main" id="{140BD9E2-83DE-0FFA-53E0-0A52CBA5694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BA8EE54-A42D-8BA8-BAA7-47C5785EC2A8}"/>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57385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Başlık 1"/>
          <p:cNvSpPr>
            <a:spLocks noGrp="1"/>
          </p:cNvSpPr>
          <p:nvPr>
            <p:ph type="title"/>
          </p:nvPr>
        </p:nvSpPr>
        <p:spPr>
          <a:xfrm>
            <a:off x="831850" y="1709738"/>
            <a:ext cx="10515600" cy="2852737"/>
          </a:xfrm>
        </p:spPr>
        <p:txBody>
          <a:bodyPr anchor="b"/>
          <a:lstStyle>
            <a:lvl1pPr>
              <a:defRPr sz="6000"/>
            </a:lvl1pPr>
          </a:lstStyle>
          <a:p>
            <a:r>
              <a:rPr lang="tr-TR"/>
              <a:t>Asıl başlık stili için tıklatın</a:t>
            </a: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tıklatın</a:t>
            </a:r>
          </a:p>
        </p:txBody>
      </p:sp>
      <p:sp>
        <p:nvSpPr>
          <p:cNvPr id="4" name="Veri Yer Tutucusu 3"/>
          <p:cNvSpPr>
            <a:spLocks noGrp="1"/>
          </p:cNvSpPr>
          <p:nvPr>
            <p:ph type="dt" sz="half" idx="10"/>
          </p:nvPr>
        </p:nvSpPr>
        <p:spPr/>
        <p:txBody>
          <a:bodyPr/>
          <a:lstStyle/>
          <a:p>
            <a:fld id="{E2072480-10DA-4FB4-BEAE-2A1DEA90F248}" type="datetimeFigureOut">
              <a:rPr lang="tr-TR" smtClean="0"/>
              <a:t>6.08.2023</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119683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İçerik Yer Tutucusu 2"/>
          <p:cNvSpPr>
            <a:spLocks noGrp="1"/>
          </p:cNvSpPr>
          <p:nvPr>
            <p:ph sz="half" idx="1"/>
          </p:nvPr>
        </p:nvSpPr>
        <p:spPr>
          <a:xfrm>
            <a:off x="838200" y="1825625"/>
            <a:ext cx="5181600" cy="435133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p:cNvSpPr>
            <a:spLocks noGrp="1"/>
          </p:cNvSpPr>
          <p:nvPr>
            <p:ph sz="half" idx="2"/>
          </p:nvPr>
        </p:nvSpPr>
        <p:spPr>
          <a:xfrm>
            <a:off x="6172200" y="1825625"/>
            <a:ext cx="5181600" cy="435133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p:cNvSpPr>
            <a:spLocks noGrp="1"/>
          </p:cNvSpPr>
          <p:nvPr>
            <p:ph type="dt" sz="half" idx="10"/>
          </p:nvPr>
        </p:nvSpPr>
        <p:spPr/>
        <p:txBody>
          <a:bodyPr/>
          <a:lstStyle/>
          <a:p>
            <a:fld id="{E2072480-10DA-4FB4-BEAE-2A1DEA90F248}" type="datetimeFigureOut">
              <a:rPr lang="tr-TR" smtClean="0"/>
              <a:t>6.08.2023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3652797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a:xfrm>
            <a:off x="839788" y="365125"/>
            <a:ext cx="10515600" cy="1325563"/>
          </a:xfrm>
        </p:spPr>
        <p:txBody>
          <a:bodyPr/>
          <a:lstStyle/>
          <a:p>
            <a:r>
              <a:rPr lang="tr-TR"/>
              <a:t>Asıl başlık stili için tıklatın</a:t>
            </a: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4" name="İçerik Yer Tutucusu 3"/>
          <p:cNvSpPr>
            <a:spLocks noGrp="1"/>
          </p:cNvSpPr>
          <p:nvPr>
            <p:ph sz="half" idx="2"/>
          </p:nvPr>
        </p:nvSpPr>
        <p:spPr>
          <a:xfrm>
            <a:off x="839788" y="2505075"/>
            <a:ext cx="5157787" cy="368458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tıklatın</a:t>
            </a:r>
          </a:p>
        </p:txBody>
      </p:sp>
      <p:sp>
        <p:nvSpPr>
          <p:cNvPr id="6" name="İçerik Yer Tutucusu 5"/>
          <p:cNvSpPr>
            <a:spLocks noGrp="1"/>
          </p:cNvSpPr>
          <p:nvPr>
            <p:ph sz="quarter" idx="4"/>
          </p:nvPr>
        </p:nvSpPr>
        <p:spPr>
          <a:xfrm>
            <a:off x="6172200" y="2505075"/>
            <a:ext cx="5183188" cy="3684588"/>
          </a:xfrm>
        </p:spPr>
        <p:txBody>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p:cNvSpPr>
            <a:spLocks noGrp="1"/>
          </p:cNvSpPr>
          <p:nvPr>
            <p:ph type="dt" sz="half" idx="10"/>
          </p:nvPr>
        </p:nvSpPr>
        <p:spPr/>
        <p:txBody>
          <a:bodyPr/>
          <a:lstStyle/>
          <a:p>
            <a:fld id="{E2072480-10DA-4FB4-BEAE-2A1DEA90F248}" type="datetimeFigureOut">
              <a:rPr lang="tr-TR" smtClean="0"/>
              <a:t>6.08.2023</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467443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a:t>Asıl başlık stili için tıklatın</a:t>
            </a:r>
          </a:p>
        </p:txBody>
      </p:sp>
      <p:sp>
        <p:nvSpPr>
          <p:cNvPr id="3" name="Veri Yer Tutucusu 2"/>
          <p:cNvSpPr>
            <a:spLocks noGrp="1"/>
          </p:cNvSpPr>
          <p:nvPr>
            <p:ph type="dt" sz="half" idx="10"/>
          </p:nvPr>
        </p:nvSpPr>
        <p:spPr/>
        <p:txBody>
          <a:bodyPr/>
          <a:lstStyle/>
          <a:p>
            <a:fld id="{E2072480-10DA-4FB4-BEAE-2A1DEA90F248}" type="datetimeFigureOut">
              <a:rPr lang="tr-TR" smtClean="0"/>
              <a:t>6.08.2023</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861482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E2072480-10DA-4FB4-BEAE-2A1DEA90F248}" type="datetimeFigureOut">
              <a:rPr lang="tr-TR" smtClean="0"/>
              <a:t>6.08.2023</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4199817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E2072480-10DA-4FB4-BEAE-2A1DEA90F248}" type="datetimeFigureOut">
              <a:rPr lang="tr-TR" smtClean="0"/>
              <a:t>6.08.2023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2700913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839788" y="457200"/>
            <a:ext cx="3932237" cy="1600200"/>
          </a:xfrm>
        </p:spPr>
        <p:txBody>
          <a:bodyPr anchor="b"/>
          <a:lstStyle>
            <a:lvl1pPr>
              <a:defRPr sz="3200"/>
            </a:lvl1pPr>
          </a:lstStyle>
          <a:p>
            <a:r>
              <a:rPr lang="tr-TR"/>
              <a:t>Asıl başlık stili için tıklatın</a:t>
            </a: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tıklatın</a:t>
            </a:r>
          </a:p>
        </p:txBody>
      </p:sp>
      <p:sp>
        <p:nvSpPr>
          <p:cNvPr id="5" name="Veri Yer Tutucusu 4"/>
          <p:cNvSpPr>
            <a:spLocks noGrp="1"/>
          </p:cNvSpPr>
          <p:nvPr>
            <p:ph type="dt" sz="half" idx="10"/>
          </p:nvPr>
        </p:nvSpPr>
        <p:spPr/>
        <p:txBody>
          <a:bodyPr/>
          <a:lstStyle/>
          <a:p>
            <a:fld id="{E2072480-10DA-4FB4-BEAE-2A1DEA90F248}" type="datetimeFigureOut">
              <a:rPr lang="tr-TR" smtClean="0"/>
              <a:t>6.08.2023</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320A84BC-3F9E-4B08-9743-FC4E27FA5126}" type="slidenum">
              <a:rPr lang="tr-TR" smtClean="0"/>
              <a:t>‹#›</a:t>
            </a:fld>
            <a:endParaRPr lang="tr-TR"/>
          </a:p>
        </p:txBody>
      </p:sp>
    </p:spTree>
    <p:extLst>
      <p:ext uri="{BB962C8B-B14F-4D97-AF65-F5344CB8AC3E}">
        <p14:creationId xmlns:p14="http://schemas.microsoft.com/office/powerpoint/2010/main" val="818175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 için tıklatın</a:t>
            </a: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tıklatın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072480-10DA-4FB4-BEAE-2A1DEA90F248}" type="datetimeFigureOut">
              <a:rPr lang="tr-TR" smtClean="0"/>
              <a:t>6.08.2023</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0A84BC-3F9E-4B08-9743-FC4E27FA5126}" type="slidenum">
              <a:rPr lang="tr-TR" smtClean="0"/>
              <a:t>‹#›</a:t>
            </a:fld>
            <a:endParaRPr lang="tr-TR"/>
          </a:p>
        </p:txBody>
      </p:sp>
    </p:spTree>
    <p:extLst>
      <p:ext uri="{BB962C8B-B14F-4D97-AF65-F5344CB8AC3E}">
        <p14:creationId xmlns:p14="http://schemas.microsoft.com/office/powerpoint/2010/main" val="3712468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3D4D382-FCCF-F63A-F970-A29E21BDCE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E42BBB-B051-2520-62A8-CEC1E3AC38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6653BD-FA0B-FD89-84FA-33B6447221D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6CB39B-5F4C-4A7E-9BE3-AAFD45576D16}" type="datetime2">
              <a:rPr lang="en-US" smtClean="0"/>
              <a:t>Sunday, August 6, 2023</a:t>
            </a:fld>
            <a:endParaRPr lang="en-US"/>
          </a:p>
        </p:txBody>
      </p:sp>
      <p:sp>
        <p:nvSpPr>
          <p:cNvPr id="5" name="Footer Placeholder 4">
            <a:extLst>
              <a:ext uri="{FF2B5EF4-FFF2-40B4-BE49-F238E27FC236}">
                <a16:creationId xmlns:a16="http://schemas.microsoft.com/office/drawing/2014/main" id="{B174E3C3-2B04-0332-B94D-21E10F2888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a:t>
            </a:r>
          </a:p>
        </p:txBody>
      </p:sp>
      <p:sp>
        <p:nvSpPr>
          <p:cNvPr id="6" name="Slide Number Placeholder 5">
            <a:extLst>
              <a:ext uri="{FF2B5EF4-FFF2-40B4-BE49-F238E27FC236}">
                <a16:creationId xmlns:a16="http://schemas.microsoft.com/office/drawing/2014/main" id="{63B7A7C0-8717-5CA5-B885-F3AE8A5E4E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40553658"/>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23.sv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26.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13.xml"/><Relationship Id="rId5" Type="http://schemas.openxmlformats.org/officeDocument/2006/relationships/image" Target="../media/image30.png"/><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 Id="rId4" Type="http://schemas.openxmlformats.org/officeDocument/2006/relationships/image" Target="../media/image34.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Prosthetic hands feel more real, thanks to some good vibrations | Science |  AAAS">
            <a:extLst>
              <a:ext uri="{FF2B5EF4-FFF2-40B4-BE49-F238E27FC236}">
                <a16:creationId xmlns:a16="http://schemas.microsoft.com/office/drawing/2014/main" id="{0009B67A-804F-A32C-6796-9441E650A273}"/>
              </a:ext>
            </a:extLst>
          </p:cNvPr>
          <p:cNvPicPr>
            <a:picLocks noGrp="1" noRot="1" noChangeAspect="1" noMove="1" noResize="1" noEditPoints="1" noAdjustHandles="1" noChangeArrowheads="1" noChangeShapeType="1" noCrop="1"/>
          </p:cNvPicPr>
          <p:nvPr/>
        </p:nvPicPr>
        <p:blipFill>
          <a:blip r:embed="rId3">
            <a:alphaModFix amt="70000"/>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362768-8937-91E2-5573-E1F0735ACE78}"/>
              </a:ext>
            </a:extLst>
          </p:cNvPr>
          <p:cNvSpPr txBox="1"/>
          <p:nvPr/>
        </p:nvSpPr>
        <p:spPr>
          <a:xfrm>
            <a:off x="1484719" y="890974"/>
            <a:ext cx="9602745" cy="1077218"/>
          </a:xfrm>
          <a:prstGeom prst="rect">
            <a:avLst/>
          </a:prstGeom>
          <a:noFill/>
        </p:spPr>
        <p:txBody>
          <a:bodyPr wrap="square" lIns="91440" tIns="45720" rIns="91440" bIns="45720" rtlCol="0" anchor="t">
            <a:spAutoFit/>
          </a:bodyPr>
          <a:lstStyle/>
          <a:p>
            <a:pPr algn="ctr"/>
            <a:r>
              <a:rPr lang="en-US" sz="3200" b="1" i="1" dirty="0">
                <a:solidFill>
                  <a:schemeClr val="bg1"/>
                </a:solidFill>
                <a:latin typeface="Times New Roman"/>
                <a:ea typeface="+mn-lt"/>
                <a:cs typeface="+mn-lt"/>
              </a:rPr>
              <a:t>Robust and Reliable Motion and Gesture Recognition </a:t>
            </a:r>
            <a:endParaRPr lang="tr-TR" sz="3200" b="1" i="1">
              <a:solidFill>
                <a:schemeClr val="bg1"/>
              </a:solidFill>
              <a:latin typeface="Times New Roman"/>
              <a:ea typeface="+mn-lt"/>
              <a:cs typeface="+mn-lt"/>
            </a:endParaRPr>
          </a:p>
          <a:p>
            <a:pPr algn="ctr"/>
            <a:r>
              <a:rPr lang="en-US" sz="3200" b="1" i="1" dirty="0">
                <a:solidFill>
                  <a:schemeClr val="bg1"/>
                </a:solidFill>
                <a:latin typeface="Times New Roman"/>
                <a:ea typeface="+mn-lt"/>
                <a:cs typeface="+mn-lt"/>
              </a:rPr>
              <a:t>from Surface Electromyography (</a:t>
            </a:r>
            <a:r>
              <a:rPr lang="en-US" sz="3200" b="1" i="1" dirty="0" err="1">
                <a:solidFill>
                  <a:schemeClr val="bg1"/>
                </a:solidFill>
                <a:latin typeface="Times New Roman"/>
                <a:ea typeface="+mn-lt"/>
                <a:cs typeface="+mn-lt"/>
              </a:rPr>
              <a:t>sEMG</a:t>
            </a:r>
            <a:r>
              <a:rPr lang="en-US" sz="3200" b="1" i="1" dirty="0">
                <a:solidFill>
                  <a:schemeClr val="bg1"/>
                </a:solidFill>
                <a:latin typeface="Times New Roman"/>
                <a:ea typeface="+mn-lt"/>
                <a:cs typeface="+mn-lt"/>
              </a:rPr>
              <a:t>) Signals</a:t>
            </a:r>
            <a:endParaRPr lang="tr-TR" sz="3200">
              <a:solidFill>
                <a:schemeClr val="bg1"/>
              </a:solidFill>
              <a:latin typeface="Times New Roman"/>
              <a:cs typeface="Calibri"/>
            </a:endParaRPr>
          </a:p>
        </p:txBody>
      </p:sp>
      <p:sp>
        <p:nvSpPr>
          <p:cNvPr id="6" name="Title 1">
            <a:extLst>
              <a:ext uri="{FF2B5EF4-FFF2-40B4-BE49-F238E27FC236}">
                <a16:creationId xmlns:a16="http://schemas.microsoft.com/office/drawing/2014/main" id="{094AF937-E29D-C6E4-C836-926048483996}"/>
              </a:ext>
            </a:extLst>
          </p:cNvPr>
          <p:cNvSpPr txBox="1">
            <a:spLocks/>
          </p:cNvSpPr>
          <p:nvPr/>
        </p:nvSpPr>
        <p:spPr>
          <a:xfrm>
            <a:off x="3375014" y="5374257"/>
            <a:ext cx="5451152" cy="590152"/>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3200" b="1" i="1" dirty="0">
                <a:latin typeface="Times New Roman" panose="02020603050405020304" pitchFamily="18" charset="0"/>
                <a:cs typeface="Times New Roman" panose="02020603050405020304" pitchFamily="18" charset="0"/>
              </a:rPr>
            </a:br>
            <a:r>
              <a:rPr lang="en-US" sz="3200" b="1" i="1" dirty="0">
                <a:solidFill>
                  <a:schemeClr val="bg1"/>
                </a:solidFill>
                <a:latin typeface="Times New Roman"/>
                <a:ea typeface="+mj-lt"/>
                <a:cs typeface="+mj-lt"/>
              </a:rPr>
              <a:t>Pouya Pourakbarian Niaz</a:t>
            </a:r>
            <a:endParaRPr lang="en-US" sz="3200" b="1" i="1" dirty="0">
              <a:solidFill>
                <a:schemeClr val="bg1"/>
              </a:solidFill>
              <a:latin typeface="Times New Roman"/>
              <a:cs typeface="Times New Roman" panose="02020603050405020304" pitchFamily="18" charset="0"/>
            </a:endParaRPr>
          </a:p>
        </p:txBody>
      </p:sp>
    </p:spTree>
    <p:extLst>
      <p:ext uri="{BB962C8B-B14F-4D97-AF65-F5344CB8AC3E}">
        <p14:creationId xmlns:p14="http://schemas.microsoft.com/office/powerpoint/2010/main" val="4104011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4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39AB947-785D-482B-A71B-C1C825A20D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Freeform: Shape 26">
            <a:extLst>
              <a:ext uri="{FF2B5EF4-FFF2-40B4-BE49-F238E27FC236}">
                <a16:creationId xmlns:a16="http://schemas.microsoft.com/office/drawing/2014/main" id="{468A839C-B241-4F23-9A1D-CBCAFE6F5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9" name="Freeform: Shape 28">
            <a:extLst>
              <a:ext uri="{FF2B5EF4-FFF2-40B4-BE49-F238E27FC236}">
                <a16:creationId xmlns:a16="http://schemas.microsoft.com/office/drawing/2014/main" id="{AF68CAD5-0452-48EC-94D8-91ED8F5EB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A4C723EE-9FF0-966F-CA97-39A44F0376B1}"/>
              </a:ext>
            </a:extLst>
          </p:cNvPr>
          <p:cNvSpPr>
            <a:spLocks noGrp="1"/>
          </p:cNvSpPr>
          <p:nvPr>
            <p:ph type="title"/>
          </p:nvPr>
        </p:nvSpPr>
        <p:spPr>
          <a:xfrm>
            <a:off x="438912" y="859536"/>
            <a:ext cx="4837176" cy="1170432"/>
          </a:xfrm>
        </p:spPr>
        <p:txBody>
          <a:bodyPr anchor="b">
            <a:normAutofit/>
          </a:bodyPr>
          <a:lstStyle/>
          <a:p>
            <a:pPr algn="ctr"/>
            <a:r>
              <a:rPr lang="tr-TR" sz="3400" dirty="0">
                <a:ea typeface="+mj-lt"/>
                <a:cs typeface="+mj-lt"/>
              </a:rPr>
              <a:t>Sensor </a:t>
            </a:r>
            <a:r>
              <a:rPr lang="tr-TR" sz="3400" dirty="0" err="1">
                <a:ea typeface="+mj-lt"/>
                <a:cs typeface="+mj-lt"/>
              </a:rPr>
              <a:t>Types</a:t>
            </a:r>
            <a:endParaRPr lang="tr-TR" sz="3400" dirty="0" err="1">
              <a:cs typeface="Calibri Light"/>
            </a:endParaRPr>
          </a:p>
        </p:txBody>
      </p:sp>
      <p:sp>
        <p:nvSpPr>
          <p:cNvPr id="31" name="Rectangle 30">
            <a:extLst>
              <a:ext uri="{FF2B5EF4-FFF2-40B4-BE49-F238E27FC236}">
                <a16:creationId xmlns:a16="http://schemas.microsoft.com/office/drawing/2014/main" id="{F89F292F-513F-4E95-9E51-6B736F17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32">
            <a:extLst>
              <a:ext uri="{FF2B5EF4-FFF2-40B4-BE49-F238E27FC236}">
                <a16:creationId xmlns:a16="http://schemas.microsoft.com/office/drawing/2014/main" id="{13A52E0E-6908-496E-BB67-DDBF1EEC3B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CD905289-EECD-5653-20EE-08376EB110FB}"/>
              </a:ext>
            </a:extLst>
          </p:cNvPr>
          <p:cNvSpPr>
            <a:spLocks noGrp="1"/>
          </p:cNvSpPr>
          <p:nvPr>
            <p:ph idx="1"/>
          </p:nvPr>
        </p:nvSpPr>
        <p:spPr>
          <a:xfrm>
            <a:off x="523578" y="2514600"/>
            <a:ext cx="4752510" cy="1789967"/>
          </a:xfrm>
        </p:spPr>
        <p:txBody>
          <a:bodyPr vert="horz" lIns="91440" tIns="45720" rIns="91440" bIns="45720" rtlCol="0" anchor="t">
            <a:normAutofit/>
          </a:bodyPr>
          <a:lstStyle/>
          <a:p>
            <a:pPr marL="285750" indent="-285750"/>
            <a:r>
              <a:rPr lang="en-US" sz="1800" b="1" dirty="0">
                <a:ea typeface="+mn-lt"/>
                <a:cs typeface="+mn-lt"/>
              </a:rPr>
              <a:t>Dry electrodes</a:t>
            </a:r>
            <a:r>
              <a:rPr lang="en-US" sz="1800" dirty="0">
                <a:ea typeface="+mn-lt"/>
                <a:cs typeface="+mn-lt"/>
              </a:rPr>
              <a:t> are </a:t>
            </a:r>
            <a:r>
              <a:rPr lang="en-US" sz="1800" b="1" dirty="0">
                <a:ea typeface="+mn-lt"/>
                <a:cs typeface="+mn-lt"/>
              </a:rPr>
              <a:t>less accurate</a:t>
            </a:r>
            <a:r>
              <a:rPr lang="en-US" sz="1800" dirty="0">
                <a:ea typeface="+mn-lt"/>
                <a:cs typeface="+mn-lt"/>
              </a:rPr>
              <a:t> and </a:t>
            </a:r>
            <a:r>
              <a:rPr lang="en-US" sz="1800" b="1" dirty="0">
                <a:ea typeface="+mn-lt"/>
                <a:cs typeface="+mn-lt"/>
              </a:rPr>
              <a:t>robust</a:t>
            </a:r>
            <a:r>
              <a:rPr lang="en-US" sz="1800" dirty="0">
                <a:ea typeface="+mn-lt"/>
                <a:cs typeface="+mn-lt"/>
              </a:rPr>
              <a:t> to </a:t>
            </a:r>
            <a:r>
              <a:rPr lang="en-US" sz="1800" b="1" dirty="0">
                <a:ea typeface="+mn-lt"/>
                <a:cs typeface="+mn-lt"/>
              </a:rPr>
              <a:t>motion artifact than gel-based ones.</a:t>
            </a:r>
          </a:p>
          <a:p>
            <a:pPr marL="285750" indent="-285750"/>
            <a:r>
              <a:rPr lang="en-US" sz="1800" dirty="0">
                <a:ea typeface="+mn-lt"/>
                <a:cs typeface="+mn-lt"/>
              </a:rPr>
              <a:t>The </a:t>
            </a:r>
            <a:r>
              <a:rPr lang="en-US" sz="1800" b="1" dirty="0">
                <a:ea typeface="+mn-lt"/>
                <a:cs typeface="+mn-lt"/>
              </a:rPr>
              <a:t>recommended frequency</a:t>
            </a:r>
            <a:r>
              <a:rPr lang="en-US" sz="1800" dirty="0">
                <a:ea typeface="+mn-lt"/>
                <a:cs typeface="+mn-lt"/>
              </a:rPr>
              <a:t> range of </a:t>
            </a:r>
            <a:r>
              <a:rPr lang="en-US" sz="1800" dirty="0" err="1">
                <a:ea typeface="+mn-lt"/>
                <a:cs typeface="+mn-lt"/>
              </a:rPr>
              <a:t>sEMG</a:t>
            </a:r>
            <a:r>
              <a:rPr lang="en-US" sz="1800" dirty="0">
                <a:ea typeface="+mn-lt"/>
                <a:cs typeface="+mn-lt"/>
              </a:rPr>
              <a:t> signals is </a:t>
            </a:r>
            <a:r>
              <a:rPr lang="en-US" sz="1800" b="1" dirty="0">
                <a:ea typeface="+mn-lt"/>
                <a:cs typeface="+mn-lt"/>
              </a:rPr>
              <a:t>5-500Hz. At least 1000Hz is required.</a:t>
            </a:r>
            <a:endParaRPr lang="en-US" sz="1800" b="1" dirty="0">
              <a:cs typeface="Calibri"/>
            </a:endParaRPr>
          </a:p>
          <a:p>
            <a:pPr marL="285750" indent="-285750"/>
            <a:endParaRPr lang="en-US" sz="1800" b="1" dirty="0">
              <a:cs typeface="Calibri"/>
            </a:endParaRPr>
          </a:p>
          <a:p>
            <a:pPr marL="285750" indent="-285750"/>
            <a:endParaRPr lang="en-US" sz="1800" b="1" dirty="0">
              <a:cs typeface="Calibri"/>
            </a:endParaRPr>
          </a:p>
          <a:p>
            <a:endParaRPr lang="en-US" sz="1800" dirty="0">
              <a:cs typeface="Calibri"/>
            </a:endParaRPr>
          </a:p>
        </p:txBody>
      </p:sp>
      <p:pic>
        <p:nvPicPr>
          <p:cNvPr id="9" name="Resim 9">
            <a:extLst>
              <a:ext uri="{FF2B5EF4-FFF2-40B4-BE49-F238E27FC236}">
                <a16:creationId xmlns:a16="http://schemas.microsoft.com/office/drawing/2014/main" id="{C1CC910B-09AD-3561-AFA4-03749A11167F}"/>
              </a:ext>
            </a:extLst>
          </p:cNvPr>
          <p:cNvPicPr>
            <a:picLocks noChangeAspect="1"/>
          </p:cNvPicPr>
          <p:nvPr/>
        </p:nvPicPr>
        <p:blipFill rotWithShape="1">
          <a:blip r:embed="rId2"/>
          <a:srcRect l="69" r="-2" b="-2"/>
          <a:stretch/>
        </p:blipFill>
        <p:spPr>
          <a:xfrm>
            <a:off x="6568708" y="619914"/>
            <a:ext cx="2505456" cy="2271467"/>
          </a:xfrm>
          <a:prstGeom prst="rect">
            <a:avLst/>
          </a:prstGeom>
        </p:spPr>
      </p:pic>
      <p:pic>
        <p:nvPicPr>
          <p:cNvPr id="5" name="Resim 5" descr="uzaktan, iç mekan, denetleyici, oyun içeren bir resim&#10;&#10;Açıklama otomatik olarak oluşturuldu">
            <a:extLst>
              <a:ext uri="{FF2B5EF4-FFF2-40B4-BE49-F238E27FC236}">
                <a16:creationId xmlns:a16="http://schemas.microsoft.com/office/drawing/2014/main" id="{E521C399-34F5-DEDF-BC9F-EFADA3E226D8}"/>
              </a:ext>
            </a:extLst>
          </p:cNvPr>
          <p:cNvPicPr>
            <a:picLocks noChangeAspect="1"/>
          </p:cNvPicPr>
          <p:nvPr/>
        </p:nvPicPr>
        <p:blipFill rotWithShape="1">
          <a:blip r:embed="rId3"/>
          <a:srcRect l="9002" r="-3" b="-3"/>
          <a:stretch/>
        </p:blipFill>
        <p:spPr>
          <a:xfrm>
            <a:off x="9285429" y="619911"/>
            <a:ext cx="2505456" cy="2271473"/>
          </a:xfrm>
          <a:prstGeom prst="rect">
            <a:avLst/>
          </a:prstGeom>
        </p:spPr>
      </p:pic>
      <p:pic>
        <p:nvPicPr>
          <p:cNvPr id="8" name="Resim 8" descr="iç mekan, el içeren bir resim&#10;&#10;Açıklama otomatik olarak oluşturuldu">
            <a:extLst>
              <a:ext uri="{FF2B5EF4-FFF2-40B4-BE49-F238E27FC236}">
                <a16:creationId xmlns:a16="http://schemas.microsoft.com/office/drawing/2014/main" id="{7932F044-37A7-FC5F-F20C-FC852E4A9480}"/>
              </a:ext>
            </a:extLst>
          </p:cNvPr>
          <p:cNvPicPr>
            <a:picLocks noChangeAspect="1"/>
          </p:cNvPicPr>
          <p:nvPr/>
        </p:nvPicPr>
        <p:blipFill rotWithShape="1">
          <a:blip r:embed="rId4"/>
          <a:srcRect l="657" r="-1" b="-1"/>
          <a:stretch/>
        </p:blipFill>
        <p:spPr>
          <a:xfrm>
            <a:off x="6565393" y="3483680"/>
            <a:ext cx="5225492" cy="2340721"/>
          </a:xfrm>
          <a:prstGeom prst="rect">
            <a:avLst/>
          </a:prstGeom>
        </p:spPr>
      </p:pic>
      <p:graphicFrame>
        <p:nvGraphicFramePr>
          <p:cNvPr id="28" name="Tablo 27">
            <a:extLst>
              <a:ext uri="{FF2B5EF4-FFF2-40B4-BE49-F238E27FC236}">
                <a16:creationId xmlns:a16="http://schemas.microsoft.com/office/drawing/2014/main" id="{CD08A084-CF21-A419-0285-256F226D5D7E}"/>
              </a:ext>
            </a:extLst>
          </p:cNvPr>
          <p:cNvGraphicFramePr>
            <a:graphicFrameLocks noGrp="1"/>
          </p:cNvGraphicFramePr>
          <p:nvPr>
            <p:extLst>
              <p:ext uri="{D42A27DB-BD31-4B8C-83A1-F6EECF244321}">
                <p14:modId xmlns:p14="http://schemas.microsoft.com/office/powerpoint/2010/main" val="995958742"/>
              </p:ext>
            </p:extLst>
          </p:nvPr>
        </p:nvGraphicFramePr>
        <p:xfrm>
          <a:off x="776393" y="4495235"/>
          <a:ext cx="4204445" cy="997348"/>
        </p:xfrm>
        <a:graphic>
          <a:graphicData uri="http://schemas.openxmlformats.org/drawingml/2006/table">
            <a:tbl>
              <a:tblPr firstRow="1" firstCol="1" bandRow="1">
                <a:tableStyleId>{5C22544A-7EE6-4342-B048-85BDC9FD1C3A}</a:tableStyleId>
              </a:tblPr>
              <a:tblGrid>
                <a:gridCol w="2213792">
                  <a:extLst>
                    <a:ext uri="{9D8B030D-6E8A-4147-A177-3AD203B41FA5}">
                      <a16:colId xmlns:a16="http://schemas.microsoft.com/office/drawing/2014/main" val="4196865062"/>
                    </a:ext>
                  </a:extLst>
                </a:gridCol>
                <a:gridCol w="733777">
                  <a:extLst>
                    <a:ext uri="{9D8B030D-6E8A-4147-A177-3AD203B41FA5}">
                      <a16:colId xmlns:a16="http://schemas.microsoft.com/office/drawing/2014/main" val="3158760130"/>
                    </a:ext>
                  </a:extLst>
                </a:gridCol>
                <a:gridCol w="1256876">
                  <a:extLst>
                    <a:ext uri="{9D8B030D-6E8A-4147-A177-3AD203B41FA5}">
                      <a16:colId xmlns:a16="http://schemas.microsoft.com/office/drawing/2014/main" val="4173608200"/>
                    </a:ext>
                  </a:extLst>
                </a:gridCol>
              </a:tblGrid>
              <a:tr h="465666">
                <a:tc>
                  <a:txBody>
                    <a:bodyPr/>
                    <a:lstStyle/>
                    <a:p>
                      <a:pPr algn="ctr"/>
                      <a:r>
                        <a:rPr lang="tr-TR" b="1" dirty="0" err="1">
                          <a:effectLst/>
                        </a:rPr>
                        <a:t>Electrode</a:t>
                      </a:r>
                      <a:r>
                        <a:rPr lang="tr-TR" b="1" dirty="0">
                          <a:effectLst/>
                        </a:rPr>
                        <a:t> </a:t>
                      </a:r>
                      <a:r>
                        <a:rPr lang="tr-TR" b="1" dirty="0" err="1">
                          <a:effectLst/>
                        </a:rPr>
                        <a:t>Type</a:t>
                      </a:r>
                    </a:p>
                  </a:txBody>
                  <a:tcPr anchor="ctr">
                    <a:solidFill>
                      <a:schemeClr val="tx2">
                        <a:lumMod val="20000"/>
                        <a:lumOff val="80000"/>
                      </a:schemeClr>
                    </a:solidFill>
                  </a:tcPr>
                </a:tc>
                <a:tc>
                  <a:txBody>
                    <a:bodyPr/>
                    <a:lstStyle/>
                    <a:p>
                      <a:pPr algn="ctr"/>
                      <a:r>
                        <a:rPr lang="tr-TR" b="1" dirty="0" err="1">
                          <a:effectLst/>
                        </a:rPr>
                        <a:t>Dry</a:t>
                      </a:r>
                    </a:p>
                  </a:txBody>
                  <a:tcPr anchor="ctr">
                    <a:solidFill>
                      <a:schemeClr val="tx2">
                        <a:lumMod val="20000"/>
                        <a:lumOff val="80000"/>
                      </a:schemeClr>
                    </a:solidFill>
                  </a:tcPr>
                </a:tc>
                <a:tc>
                  <a:txBody>
                    <a:bodyPr/>
                    <a:lstStyle/>
                    <a:p>
                      <a:pPr algn="ctr"/>
                      <a:r>
                        <a:rPr lang="tr-TR" b="1" dirty="0">
                          <a:effectLst/>
                        </a:rPr>
                        <a:t>Gel-</a:t>
                      </a:r>
                      <a:r>
                        <a:rPr lang="tr-TR" b="1" dirty="0" err="1">
                          <a:effectLst/>
                        </a:rPr>
                        <a:t>Based</a:t>
                      </a:r>
                    </a:p>
                  </a:txBody>
                  <a:tcPr anchor="ctr">
                    <a:solidFill>
                      <a:schemeClr val="tx2">
                        <a:lumMod val="20000"/>
                        <a:lumOff val="80000"/>
                      </a:schemeClr>
                    </a:solidFill>
                  </a:tcPr>
                </a:tc>
                <a:extLst>
                  <a:ext uri="{0D108BD9-81ED-4DB2-BD59-A6C34878D82A}">
                    <a16:rowId xmlns:a16="http://schemas.microsoft.com/office/drawing/2014/main" val="2386871396"/>
                  </a:ext>
                </a:extLst>
              </a:tr>
              <a:tr h="531682">
                <a:tc>
                  <a:txBody>
                    <a:bodyPr/>
                    <a:lstStyle/>
                    <a:p>
                      <a:pPr algn="ctr"/>
                      <a:r>
                        <a:rPr lang="tr-TR" b="1" dirty="0" err="1">
                          <a:effectLst/>
                        </a:rPr>
                        <a:t>Sampling</a:t>
                      </a:r>
                      <a:r>
                        <a:rPr lang="tr-TR" b="1" dirty="0">
                          <a:effectLst/>
                        </a:rPr>
                        <a:t> Rate (Hz)</a:t>
                      </a:r>
                    </a:p>
                  </a:txBody>
                  <a:tcPr anchor="ctr">
                    <a:solidFill>
                      <a:schemeClr val="accent2">
                        <a:lumMod val="60000"/>
                        <a:lumOff val="40000"/>
                      </a:schemeClr>
                    </a:solidFill>
                  </a:tcPr>
                </a:tc>
                <a:tc>
                  <a:txBody>
                    <a:bodyPr/>
                    <a:lstStyle/>
                    <a:p>
                      <a:pPr algn="ctr"/>
                      <a:r>
                        <a:rPr lang="tr-TR" b="1" dirty="0">
                          <a:effectLst/>
                        </a:rPr>
                        <a:t>200</a:t>
                      </a:r>
                    </a:p>
                  </a:txBody>
                  <a:tcPr anchor="ctr">
                    <a:solidFill>
                      <a:schemeClr val="accent2">
                        <a:lumMod val="60000"/>
                        <a:lumOff val="40000"/>
                      </a:schemeClr>
                    </a:solidFill>
                  </a:tcPr>
                </a:tc>
                <a:tc>
                  <a:txBody>
                    <a:bodyPr/>
                    <a:lstStyle/>
                    <a:p>
                      <a:pPr algn="ctr"/>
                      <a:r>
                        <a:rPr lang="tr-TR" b="1" dirty="0">
                          <a:effectLst/>
                        </a:rPr>
                        <a:t>1000</a:t>
                      </a:r>
                    </a:p>
                  </a:txBody>
                  <a:tcPr anchor="ctr">
                    <a:solidFill>
                      <a:schemeClr val="accent2">
                        <a:lumMod val="60000"/>
                        <a:lumOff val="40000"/>
                      </a:schemeClr>
                    </a:solidFill>
                  </a:tcPr>
                </a:tc>
                <a:extLst>
                  <a:ext uri="{0D108BD9-81ED-4DB2-BD59-A6C34878D82A}">
                    <a16:rowId xmlns:a16="http://schemas.microsoft.com/office/drawing/2014/main" val="3117991722"/>
                  </a:ext>
                </a:extLst>
              </a:tr>
            </a:tbl>
          </a:graphicData>
        </a:graphic>
      </p:graphicFrame>
    </p:spTree>
    <p:extLst>
      <p:ext uri="{BB962C8B-B14F-4D97-AF65-F5344CB8AC3E}">
        <p14:creationId xmlns:p14="http://schemas.microsoft.com/office/powerpoint/2010/main" val="925295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9148E5A1-2239-0B4E-249F-6152A03B81AB}"/>
              </a:ext>
            </a:extLst>
          </p:cNvPr>
          <p:cNvSpPr>
            <a:spLocks noGrp="1"/>
          </p:cNvSpPr>
          <p:nvPr>
            <p:ph type="title"/>
          </p:nvPr>
        </p:nvSpPr>
        <p:spPr>
          <a:xfrm>
            <a:off x="838200" y="556995"/>
            <a:ext cx="10515600" cy="1133693"/>
          </a:xfrm>
        </p:spPr>
        <p:txBody>
          <a:bodyPr>
            <a:normAutofit/>
          </a:bodyPr>
          <a:lstStyle/>
          <a:p>
            <a:r>
              <a:rPr lang="tr-TR" sz="5200" dirty="0" err="1">
                <a:cs typeface="Calibri Light"/>
              </a:rPr>
              <a:t>Approach</a:t>
            </a:r>
            <a:endParaRPr lang="tr-TR" sz="5200" dirty="0" err="1"/>
          </a:p>
        </p:txBody>
      </p:sp>
      <p:graphicFrame>
        <p:nvGraphicFramePr>
          <p:cNvPr id="55" name="İçerik Yer Tutucusu 2">
            <a:extLst>
              <a:ext uri="{FF2B5EF4-FFF2-40B4-BE49-F238E27FC236}">
                <a16:creationId xmlns:a16="http://schemas.microsoft.com/office/drawing/2014/main" id="{55C73692-7014-FA09-3820-4F622A220FCB}"/>
              </a:ext>
            </a:extLst>
          </p:cNvPr>
          <p:cNvGraphicFramePr/>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67078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2DA2ABD5-30EB-2693-4DA5-7CCB3D10E073}"/>
              </a:ext>
            </a:extLst>
          </p:cNvPr>
          <p:cNvSpPr>
            <a:spLocks noGrp="1"/>
          </p:cNvSpPr>
          <p:nvPr>
            <p:ph type="title"/>
          </p:nvPr>
        </p:nvSpPr>
        <p:spPr>
          <a:xfrm>
            <a:off x="411480" y="991443"/>
            <a:ext cx="4443154" cy="1087819"/>
          </a:xfrm>
        </p:spPr>
        <p:txBody>
          <a:bodyPr anchor="b">
            <a:normAutofit/>
          </a:bodyPr>
          <a:lstStyle/>
          <a:p>
            <a:r>
              <a:rPr lang="tr-TR" sz="3400">
                <a:ea typeface="+mj-lt"/>
                <a:cs typeface="+mj-lt"/>
              </a:rPr>
              <a:t>Preliminar </a:t>
            </a:r>
            <a:r>
              <a:rPr lang="tr-TR" sz="3400">
                <a:cs typeface="Calibri Light"/>
              </a:rPr>
              <a:t>Results</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çerik Yer Tutucusu 2">
            <a:extLst>
              <a:ext uri="{FF2B5EF4-FFF2-40B4-BE49-F238E27FC236}">
                <a16:creationId xmlns:a16="http://schemas.microsoft.com/office/drawing/2014/main" id="{2BAE23C4-586A-18FF-7D0D-0DF201A68928}"/>
              </a:ext>
            </a:extLst>
          </p:cNvPr>
          <p:cNvSpPr>
            <a:spLocks noGrp="1"/>
          </p:cNvSpPr>
          <p:nvPr>
            <p:ph idx="1"/>
          </p:nvPr>
        </p:nvSpPr>
        <p:spPr>
          <a:xfrm>
            <a:off x="411480" y="2684095"/>
            <a:ext cx="4443154" cy="3492868"/>
          </a:xfrm>
        </p:spPr>
        <p:txBody>
          <a:bodyPr vert="horz" lIns="91440" tIns="45720" rIns="91440" bIns="45720" rtlCol="0">
            <a:normAutofit/>
          </a:bodyPr>
          <a:lstStyle/>
          <a:p>
            <a:r>
              <a:rPr lang="tr-TR" sz="1800">
                <a:cs typeface="Calibri"/>
              </a:rPr>
              <a:t>The CAPG dataset is used.</a:t>
            </a:r>
          </a:p>
          <a:p>
            <a:r>
              <a:rPr lang="tr-TR" sz="1800">
                <a:cs typeface="Calibri"/>
              </a:rPr>
              <a:t>The raw data first is filtered with a notch </a:t>
            </a:r>
            <a:r>
              <a:rPr lang="tr-TR" sz="1800">
                <a:ea typeface="+mn-lt"/>
                <a:cs typeface="+mn-lt"/>
              </a:rPr>
              <a:t>filter to remove the interference of the powerline at 50 Hz and its harmonics.</a:t>
            </a:r>
          </a:p>
          <a:p>
            <a:r>
              <a:rPr lang="tr-TR" sz="1800">
                <a:ea typeface="+mn-lt"/>
                <a:cs typeface="+mn-lt"/>
              </a:rPr>
              <a:t>Then, a band-pass filter between 20-380 Hz is used to extract the useful envelope of the signal.</a:t>
            </a:r>
            <a:endParaRPr lang="tr-TR" sz="1800">
              <a:cs typeface="Calibri"/>
            </a:endParaRPr>
          </a:p>
        </p:txBody>
      </p:sp>
      <p:pic>
        <p:nvPicPr>
          <p:cNvPr id="7" name="Graphic 6" descr="Filtreler">
            <a:extLst>
              <a:ext uri="{FF2B5EF4-FFF2-40B4-BE49-F238E27FC236}">
                <a16:creationId xmlns:a16="http://schemas.microsoft.com/office/drawing/2014/main" id="{2D8E9437-D7A1-C34D-A22E-C3514512A5A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30388" y="625683"/>
            <a:ext cx="5551280" cy="5551280"/>
          </a:xfrm>
          <a:prstGeom prst="rect">
            <a:avLst/>
          </a:prstGeom>
        </p:spPr>
      </p:pic>
    </p:spTree>
    <p:extLst>
      <p:ext uri="{BB962C8B-B14F-4D97-AF65-F5344CB8AC3E}">
        <p14:creationId xmlns:p14="http://schemas.microsoft.com/office/powerpoint/2010/main" val="3963558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5FB946D7-1CA4-446E-8795-007CACFDE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192416F2-BC84-4D7C-80C6-6296C10C3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95338" y="981075"/>
            <a:ext cx="10601325" cy="4552949"/>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6AFF06BD-8D1F-184B-BDE5-39C45BD257D7}"/>
              </a:ext>
            </a:extLst>
          </p:cNvPr>
          <p:cNvSpPr>
            <a:spLocks noGrp="1"/>
          </p:cNvSpPr>
          <p:nvPr>
            <p:ph type="title"/>
          </p:nvPr>
        </p:nvSpPr>
        <p:spPr>
          <a:xfrm>
            <a:off x="1537097" y="1428750"/>
            <a:ext cx="9117807" cy="2105026"/>
          </a:xfrm>
        </p:spPr>
        <p:txBody>
          <a:bodyPr vert="horz" lIns="91440" tIns="45720" rIns="91440" bIns="45720" rtlCol="0" anchor="b">
            <a:normAutofit/>
          </a:bodyPr>
          <a:lstStyle/>
          <a:p>
            <a:pPr algn="ctr"/>
            <a:r>
              <a:rPr lang="en-US" sz="6000" kern="1200">
                <a:solidFill>
                  <a:schemeClr val="tx1"/>
                </a:solidFill>
                <a:latin typeface="+mj-lt"/>
                <a:ea typeface="+mj-ea"/>
                <a:cs typeface="+mj-cs"/>
              </a:rPr>
              <a:t>Model Architectures</a:t>
            </a:r>
          </a:p>
          <a:p>
            <a:pPr algn="ctr"/>
            <a:endParaRPr lang="en-US" sz="6000" kern="1200">
              <a:solidFill>
                <a:schemeClr val="tx1"/>
              </a:solidFill>
              <a:latin typeface="+mj-lt"/>
              <a:ea typeface="+mj-ea"/>
              <a:cs typeface="+mj-cs"/>
            </a:endParaRPr>
          </a:p>
        </p:txBody>
      </p:sp>
      <p:sp>
        <p:nvSpPr>
          <p:cNvPr id="3" name="İçerik Yer Tutucusu 2">
            <a:extLst>
              <a:ext uri="{FF2B5EF4-FFF2-40B4-BE49-F238E27FC236}">
                <a16:creationId xmlns:a16="http://schemas.microsoft.com/office/drawing/2014/main" id="{40ADDD9B-099E-AE1E-DCA0-B3792FBED3C0}"/>
              </a:ext>
            </a:extLst>
          </p:cNvPr>
          <p:cNvSpPr>
            <a:spLocks noGrp="1"/>
          </p:cNvSpPr>
          <p:nvPr>
            <p:ph idx="1"/>
          </p:nvPr>
        </p:nvSpPr>
        <p:spPr>
          <a:xfrm>
            <a:off x="1537097" y="3960557"/>
            <a:ext cx="9117807" cy="1097215"/>
          </a:xfrm>
        </p:spPr>
        <p:txBody>
          <a:bodyPr vert="horz" lIns="91440" tIns="45720" rIns="91440" bIns="45720" rtlCol="0">
            <a:normAutofit/>
          </a:bodyPr>
          <a:lstStyle/>
          <a:p>
            <a:pPr marL="0" indent="0" algn="ctr">
              <a:buNone/>
            </a:pPr>
            <a:r>
              <a:rPr lang="en-US" sz="2400" kern="1200" dirty="0">
                <a:solidFill>
                  <a:schemeClr val="tx1"/>
                </a:solidFill>
                <a:latin typeface="+mn-lt"/>
                <a:ea typeface="+mn-ea"/>
                <a:cs typeface="+mn-cs"/>
              </a:rPr>
              <a:t>1D CNN                                      </a:t>
            </a:r>
            <a:r>
              <a:rPr lang="en-US" sz="2400" kern="1200" dirty="0" err="1">
                <a:solidFill>
                  <a:schemeClr val="tx1"/>
                </a:solidFill>
                <a:latin typeface="+mn-lt"/>
                <a:ea typeface="+mn-ea"/>
                <a:cs typeface="+mn-cs"/>
              </a:rPr>
              <a:t>EMGNet</a:t>
            </a:r>
            <a:r>
              <a:rPr lang="en-US" sz="2400" kern="1200" dirty="0">
                <a:solidFill>
                  <a:schemeClr val="tx1"/>
                </a:solidFill>
                <a:latin typeface="+mn-lt"/>
                <a:ea typeface="+mn-ea"/>
                <a:cs typeface="+mn-cs"/>
              </a:rPr>
              <a:t>                                   </a:t>
            </a:r>
            <a:r>
              <a:rPr lang="en-US" sz="2400" kern="1200" dirty="0" err="1">
                <a:solidFill>
                  <a:schemeClr val="tx1"/>
                </a:solidFill>
                <a:latin typeface="+mn-lt"/>
                <a:ea typeface="+mn-ea"/>
                <a:cs typeface="+mn-cs"/>
              </a:rPr>
              <a:t>ConvNet</a:t>
            </a:r>
          </a:p>
        </p:txBody>
      </p:sp>
      <p:cxnSp>
        <p:nvCxnSpPr>
          <p:cNvPr id="21" name="Straight Connector 20">
            <a:extLst>
              <a:ext uri="{FF2B5EF4-FFF2-40B4-BE49-F238E27FC236}">
                <a16:creationId xmlns:a16="http://schemas.microsoft.com/office/drawing/2014/main" id="{2330623A-AB89-4E04-AC9A-2BAFBF85AE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771366"/>
            <a:ext cx="54864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58875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56261E08-42A0-ED81-B0E2-36B306A4CD54}"/>
              </a:ext>
            </a:extLst>
          </p:cNvPr>
          <p:cNvSpPr>
            <a:spLocks noGrp="1"/>
          </p:cNvSpPr>
          <p:nvPr>
            <p:ph type="title"/>
          </p:nvPr>
        </p:nvSpPr>
        <p:spPr>
          <a:xfrm>
            <a:off x="411480" y="991443"/>
            <a:ext cx="4443154" cy="1087819"/>
          </a:xfrm>
        </p:spPr>
        <p:txBody>
          <a:bodyPr anchor="b">
            <a:normAutofit/>
          </a:bodyPr>
          <a:lstStyle/>
          <a:p>
            <a:r>
              <a:rPr lang="tr-TR" sz="3400">
                <a:cs typeface="Calibri Light"/>
              </a:rPr>
              <a:t>1D CNN</a:t>
            </a:r>
            <a:endParaRPr lang="tr-TR" sz="3400"/>
          </a:p>
        </p:txBody>
      </p:sp>
      <p:sp>
        <p:nvSpPr>
          <p:cNvPr id="16" name="Rectangle 15">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çerik Yer Tutucusu 2">
            <a:extLst>
              <a:ext uri="{FF2B5EF4-FFF2-40B4-BE49-F238E27FC236}">
                <a16:creationId xmlns:a16="http://schemas.microsoft.com/office/drawing/2014/main" id="{31BE20A5-CE1E-6713-8FAA-1CBD49F79FFD}"/>
              </a:ext>
            </a:extLst>
          </p:cNvPr>
          <p:cNvSpPr>
            <a:spLocks noGrp="1"/>
          </p:cNvSpPr>
          <p:nvPr>
            <p:ph idx="1"/>
          </p:nvPr>
        </p:nvSpPr>
        <p:spPr>
          <a:xfrm>
            <a:off x="411480" y="2684095"/>
            <a:ext cx="4443154" cy="3492868"/>
          </a:xfrm>
        </p:spPr>
        <p:txBody>
          <a:bodyPr>
            <a:normAutofit/>
          </a:bodyPr>
          <a:lstStyle/>
          <a:p>
            <a:endParaRPr lang="tr-TR" sz="1800"/>
          </a:p>
        </p:txBody>
      </p:sp>
      <p:pic>
        <p:nvPicPr>
          <p:cNvPr id="5" name="Resim 4">
            <a:extLst>
              <a:ext uri="{FF2B5EF4-FFF2-40B4-BE49-F238E27FC236}">
                <a16:creationId xmlns:a16="http://schemas.microsoft.com/office/drawing/2014/main" id="{C3F73E93-F397-D053-0CAF-32BE87FA25B2}"/>
              </a:ext>
            </a:extLst>
          </p:cNvPr>
          <p:cNvPicPr>
            <a:picLocks noChangeAspect="1"/>
          </p:cNvPicPr>
          <p:nvPr/>
        </p:nvPicPr>
        <p:blipFill>
          <a:blip r:embed="rId2"/>
          <a:stretch>
            <a:fillRect/>
          </a:stretch>
        </p:blipFill>
        <p:spPr>
          <a:xfrm>
            <a:off x="5504754" y="625683"/>
            <a:ext cx="6202547" cy="5551280"/>
          </a:xfrm>
          <a:prstGeom prst="rect">
            <a:avLst/>
          </a:prstGeom>
        </p:spPr>
      </p:pic>
    </p:spTree>
    <p:extLst>
      <p:ext uri="{BB962C8B-B14F-4D97-AF65-F5344CB8AC3E}">
        <p14:creationId xmlns:p14="http://schemas.microsoft.com/office/powerpoint/2010/main" val="28621697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DC897B6-00F4-DD71-47B1-30D3DC4EEE0D}"/>
              </a:ext>
            </a:extLst>
          </p:cNvPr>
          <p:cNvSpPr>
            <a:spLocks noGrp="1"/>
          </p:cNvSpPr>
          <p:nvPr>
            <p:ph type="title"/>
          </p:nvPr>
        </p:nvSpPr>
        <p:spPr>
          <a:xfrm>
            <a:off x="2881116" y="91955"/>
            <a:ext cx="6594042" cy="1339940"/>
          </a:xfrm>
        </p:spPr>
        <p:txBody>
          <a:bodyPr/>
          <a:lstStyle/>
          <a:p>
            <a:pPr algn="r"/>
            <a:r>
              <a:rPr lang="tr-TR" dirty="0">
                <a:cs typeface="Calibri Light"/>
              </a:rPr>
              <a:t>Cross </a:t>
            </a:r>
            <a:r>
              <a:rPr lang="tr-TR" dirty="0" err="1">
                <a:cs typeface="Calibri Light"/>
              </a:rPr>
              <a:t>Validation</a:t>
            </a:r>
            <a:r>
              <a:rPr lang="tr-TR" dirty="0">
                <a:cs typeface="Calibri Light"/>
              </a:rPr>
              <a:t> on 1D CNN</a:t>
            </a:r>
            <a:endParaRPr lang="tr-TR" dirty="0" err="1"/>
          </a:p>
        </p:txBody>
      </p:sp>
      <p:pic>
        <p:nvPicPr>
          <p:cNvPr id="4" name="Resim 4">
            <a:extLst>
              <a:ext uri="{FF2B5EF4-FFF2-40B4-BE49-F238E27FC236}">
                <a16:creationId xmlns:a16="http://schemas.microsoft.com/office/drawing/2014/main" id="{B855D927-D9DF-E95B-D005-DF5AF631E0F6}"/>
              </a:ext>
            </a:extLst>
          </p:cNvPr>
          <p:cNvPicPr>
            <a:picLocks noGrp="1" noChangeAspect="1"/>
          </p:cNvPicPr>
          <p:nvPr>
            <p:ph idx="1"/>
          </p:nvPr>
        </p:nvPicPr>
        <p:blipFill>
          <a:blip r:embed="rId3"/>
          <a:stretch>
            <a:fillRect/>
          </a:stretch>
        </p:blipFill>
        <p:spPr>
          <a:xfrm>
            <a:off x="685800" y="1781251"/>
            <a:ext cx="4724400" cy="4210050"/>
          </a:xfrm>
        </p:spPr>
      </p:pic>
      <p:sp>
        <p:nvSpPr>
          <p:cNvPr id="5" name="Metin kutusu 4">
            <a:extLst>
              <a:ext uri="{FF2B5EF4-FFF2-40B4-BE49-F238E27FC236}">
                <a16:creationId xmlns:a16="http://schemas.microsoft.com/office/drawing/2014/main" id="{F09572F9-D31E-688F-1F99-F7DBAB75F75E}"/>
              </a:ext>
            </a:extLst>
          </p:cNvPr>
          <p:cNvSpPr txBox="1"/>
          <p:nvPr/>
        </p:nvSpPr>
        <p:spPr>
          <a:xfrm>
            <a:off x="5975230" y="5630174"/>
            <a:ext cx="5029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cs typeface="Calibri"/>
            </a:endParaRPr>
          </a:p>
        </p:txBody>
      </p:sp>
      <p:pic>
        <p:nvPicPr>
          <p:cNvPr id="6" name="Resim 6">
            <a:extLst>
              <a:ext uri="{FF2B5EF4-FFF2-40B4-BE49-F238E27FC236}">
                <a16:creationId xmlns:a16="http://schemas.microsoft.com/office/drawing/2014/main" id="{44EF4693-DA9F-ED1D-DFA0-1AB42FC61B57}"/>
              </a:ext>
            </a:extLst>
          </p:cNvPr>
          <p:cNvPicPr>
            <a:picLocks noChangeAspect="1"/>
          </p:cNvPicPr>
          <p:nvPr/>
        </p:nvPicPr>
        <p:blipFill>
          <a:blip r:embed="rId4"/>
          <a:stretch>
            <a:fillRect/>
          </a:stretch>
        </p:blipFill>
        <p:spPr>
          <a:xfrm>
            <a:off x="7096665" y="1775423"/>
            <a:ext cx="4410973" cy="4141039"/>
          </a:xfrm>
          <a:prstGeom prst="rect">
            <a:avLst/>
          </a:prstGeom>
        </p:spPr>
      </p:pic>
      <p:sp>
        <p:nvSpPr>
          <p:cNvPr id="7" name="Metin kutusu 6">
            <a:extLst>
              <a:ext uri="{FF2B5EF4-FFF2-40B4-BE49-F238E27FC236}">
                <a16:creationId xmlns:a16="http://schemas.microsoft.com/office/drawing/2014/main" id="{25B1EB7B-35BA-B2C7-1662-B9593CDA4F84}"/>
              </a:ext>
            </a:extLst>
          </p:cNvPr>
          <p:cNvSpPr txBox="1"/>
          <p:nvPr/>
        </p:nvSpPr>
        <p:spPr>
          <a:xfrm>
            <a:off x="339306" y="5932097"/>
            <a:ext cx="5834332"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9 trials out of 10 for every gesture of every subject are used for training, and one is used for testing.</a:t>
            </a:r>
            <a:endParaRPr lang="tr-TR"/>
          </a:p>
        </p:txBody>
      </p:sp>
      <p:sp>
        <p:nvSpPr>
          <p:cNvPr id="8" name="Metin kutusu 7">
            <a:extLst>
              <a:ext uri="{FF2B5EF4-FFF2-40B4-BE49-F238E27FC236}">
                <a16:creationId xmlns:a16="http://schemas.microsoft.com/office/drawing/2014/main" id="{361F1AF4-C196-B0A0-A52C-DD3A4A10945B}"/>
              </a:ext>
            </a:extLst>
          </p:cNvPr>
          <p:cNvSpPr txBox="1"/>
          <p:nvPr/>
        </p:nvSpPr>
        <p:spPr>
          <a:xfrm>
            <a:off x="6349042" y="5932098"/>
            <a:ext cx="551803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 17 subjects out of 18 are used for training, and one is used for testing.</a:t>
            </a:r>
            <a:endParaRPr lang="tr-TR"/>
          </a:p>
        </p:txBody>
      </p:sp>
      <p:sp>
        <p:nvSpPr>
          <p:cNvPr id="9" name="Metin kutusu 8">
            <a:extLst>
              <a:ext uri="{FF2B5EF4-FFF2-40B4-BE49-F238E27FC236}">
                <a16:creationId xmlns:a16="http://schemas.microsoft.com/office/drawing/2014/main" id="{245768B4-15CA-A7DC-D101-3FFEDDEEBA12}"/>
              </a:ext>
            </a:extLst>
          </p:cNvPr>
          <p:cNvSpPr txBox="1"/>
          <p:nvPr/>
        </p:nvSpPr>
        <p:spPr>
          <a:xfrm>
            <a:off x="2409646" y="1417609"/>
            <a:ext cx="16936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Minimal Testing</a:t>
            </a:r>
            <a:endParaRPr lang="tr-TR" dirty="0"/>
          </a:p>
        </p:txBody>
      </p:sp>
      <p:sp>
        <p:nvSpPr>
          <p:cNvPr id="10" name="Metin kutusu 9">
            <a:extLst>
              <a:ext uri="{FF2B5EF4-FFF2-40B4-BE49-F238E27FC236}">
                <a16:creationId xmlns:a16="http://schemas.microsoft.com/office/drawing/2014/main" id="{57D7A01A-393F-9A60-E4F6-A18F14E450AC}"/>
              </a:ext>
            </a:extLst>
          </p:cNvPr>
          <p:cNvSpPr txBox="1"/>
          <p:nvPr/>
        </p:nvSpPr>
        <p:spPr>
          <a:xfrm>
            <a:off x="8534400" y="1417607"/>
            <a:ext cx="200995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Subject-Dependent</a:t>
            </a:r>
            <a:endParaRPr lang="tr-TR" dirty="0"/>
          </a:p>
        </p:txBody>
      </p:sp>
    </p:spTree>
    <p:extLst>
      <p:ext uri="{BB962C8B-B14F-4D97-AF65-F5344CB8AC3E}">
        <p14:creationId xmlns:p14="http://schemas.microsoft.com/office/powerpoint/2010/main" val="37839972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11">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1EC91ED-9D16-50A3-AE34-3AB963DAE456}"/>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en-US" sz="3400" kern="1200">
                <a:latin typeface="+mj-lt"/>
                <a:ea typeface="+mj-ea"/>
                <a:cs typeface="+mj-cs"/>
              </a:rPr>
              <a:t>EMGNet</a:t>
            </a:r>
          </a:p>
        </p:txBody>
      </p:sp>
      <p:sp>
        <p:nvSpPr>
          <p:cNvPr id="14" name="Rectangle 13">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Resim 5">
            <a:extLst>
              <a:ext uri="{FF2B5EF4-FFF2-40B4-BE49-F238E27FC236}">
                <a16:creationId xmlns:a16="http://schemas.microsoft.com/office/drawing/2014/main" id="{E623D18B-298E-33B9-9D6C-8E8F3FB37F94}"/>
              </a:ext>
            </a:extLst>
          </p:cNvPr>
          <p:cNvPicPr>
            <a:picLocks noChangeAspect="1"/>
          </p:cNvPicPr>
          <p:nvPr/>
        </p:nvPicPr>
        <p:blipFill>
          <a:blip r:embed="rId3"/>
          <a:stretch>
            <a:fillRect/>
          </a:stretch>
        </p:blipFill>
        <p:spPr>
          <a:xfrm>
            <a:off x="1519372" y="2417350"/>
            <a:ext cx="9573090" cy="3308500"/>
          </a:xfrm>
          <a:prstGeom prst="rect">
            <a:avLst/>
          </a:prstGeom>
        </p:spPr>
      </p:pic>
      <p:sp>
        <p:nvSpPr>
          <p:cNvPr id="6" name="Metin kutusu 1">
            <a:extLst>
              <a:ext uri="{FF2B5EF4-FFF2-40B4-BE49-F238E27FC236}">
                <a16:creationId xmlns:a16="http://schemas.microsoft.com/office/drawing/2014/main" id="{8479DD06-7556-D018-F793-3B03D0C416AB}"/>
              </a:ext>
            </a:extLst>
          </p:cNvPr>
          <p:cNvSpPr txBox="1"/>
          <p:nvPr/>
        </p:nvSpPr>
        <p:spPr>
          <a:xfrm>
            <a:off x="4962332" y="1632171"/>
            <a:ext cx="1938068" cy="369332"/>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dirty="0">
              <a:cs typeface="Calibri"/>
            </a:endParaRPr>
          </a:p>
        </p:txBody>
      </p:sp>
    </p:spTree>
    <p:extLst>
      <p:ext uri="{BB962C8B-B14F-4D97-AF65-F5344CB8AC3E}">
        <p14:creationId xmlns:p14="http://schemas.microsoft.com/office/powerpoint/2010/main" val="29350684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8758E7B-C14F-C3AD-FF19-37054F939401}"/>
              </a:ext>
            </a:extLst>
          </p:cNvPr>
          <p:cNvSpPr>
            <a:spLocks noGrp="1"/>
          </p:cNvSpPr>
          <p:nvPr>
            <p:ph type="title"/>
          </p:nvPr>
        </p:nvSpPr>
        <p:spPr>
          <a:xfrm>
            <a:off x="1007533" y="365125"/>
            <a:ext cx="10515600" cy="1325563"/>
          </a:xfrm>
        </p:spPr>
        <p:txBody>
          <a:bodyPr/>
          <a:lstStyle/>
          <a:p>
            <a:pPr algn="ctr"/>
            <a:r>
              <a:rPr lang="tr-TR" dirty="0">
                <a:ea typeface="+mj-lt"/>
                <a:cs typeface="+mj-lt"/>
              </a:rPr>
              <a:t>Cross </a:t>
            </a:r>
            <a:r>
              <a:rPr lang="tr-TR" dirty="0" err="1">
                <a:ea typeface="+mj-lt"/>
                <a:cs typeface="+mj-lt"/>
              </a:rPr>
              <a:t>Validation</a:t>
            </a:r>
            <a:r>
              <a:rPr lang="tr-TR" dirty="0">
                <a:ea typeface="+mj-lt"/>
                <a:cs typeface="+mj-lt"/>
              </a:rPr>
              <a:t> on </a:t>
            </a:r>
            <a:r>
              <a:rPr lang="tr-TR" dirty="0" err="1">
                <a:cs typeface="Calibri Light"/>
              </a:rPr>
              <a:t>EMGNet</a:t>
            </a:r>
            <a:endParaRPr lang="tr-TR" dirty="0" err="1"/>
          </a:p>
        </p:txBody>
      </p:sp>
      <p:pic>
        <p:nvPicPr>
          <p:cNvPr id="4" name="Resim 4">
            <a:extLst>
              <a:ext uri="{FF2B5EF4-FFF2-40B4-BE49-F238E27FC236}">
                <a16:creationId xmlns:a16="http://schemas.microsoft.com/office/drawing/2014/main" id="{D2ED804F-2D5F-3C28-141B-51B8BD181584}"/>
              </a:ext>
            </a:extLst>
          </p:cNvPr>
          <p:cNvPicPr>
            <a:picLocks noGrp="1" noChangeAspect="1"/>
          </p:cNvPicPr>
          <p:nvPr>
            <p:ph idx="1"/>
          </p:nvPr>
        </p:nvPicPr>
        <p:blipFill rotWithShape="1">
          <a:blip r:embed="rId3"/>
          <a:srcRect l="5095" t="10510" r="8280" b="4140"/>
          <a:stretch/>
        </p:blipFill>
        <p:spPr>
          <a:xfrm>
            <a:off x="315743" y="2823911"/>
            <a:ext cx="3704948" cy="3639988"/>
          </a:xfrm>
        </p:spPr>
      </p:pic>
      <p:sp>
        <p:nvSpPr>
          <p:cNvPr id="9" name="Metin kutusu 8">
            <a:extLst>
              <a:ext uri="{FF2B5EF4-FFF2-40B4-BE49-F238E27FC236}">
                <a16:creationId xmlns:a16="http://schemas.microsoft.com/office/drawing/2014/main" id="{23D6A0E6-368B-0895-D1DB-9D0742DC2F0D}"/>
              </a:ext>
            </a:extLst>
          </p:cNvPr>
          <p:cNvSpPr txBox="1"/>
          <p:nvPr/>
        </p:nvSpPr>
        <p:spPr>
          <a:xfrm>
            <a:off x="1280798" y="2285130"/>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Subject Testing</a:t>
            </a:r>
            <a:endParaRPr lang="tr-TR" dirty="0"/>
          </a:p>
        </p:txBody>
      </p:sp>
      <p:pic>
        <p:nvPicPr>
          <p:cNvPr id="10" name="Resim 10">
            <a:extLst>
              <a:ext uri="{FF2B5EF4-FFF2-40B4-BE49-F238E27FC236}">
                <a16:creationId xmlns:a16="http://schemas.microsoft.com/office/drawing/2014/main" id="{27F436EF-8914-A939-7B71-2A7E0EE25313}"/>
              </a:ext>
            </a:extLst>
          </p:cNvPr>
          <p:cNvPicPr>
            <a:picLocks noChangeAspect="1"/>
          </p:cNvPicPr>
          <p:nvPr/>
        </p:nvPicPr>
        <p:blipFill rotWithShape="1">
          <a:blip r:embed="rId4"/>
          <a:srcRect l="4167" t="9295" r="7999" b="4167"/>
          <a:stretch/>
        </p:blipFill>
        <p:spPr>
          <a:xfrm>
            <a:off x="4155307" y="2741645"/>
            <a:ext cx="3881439" cy="3811717"/>
          </a:xfrm>
          <a:prstGeom prst="rect">
            <a:avLst/>
          </a:prstGeom>
        </p:spPr>
      </p:pic>
      <p:sp>
        <p:nvSpPr>
          <p:cNvPr id="12" name="Metin kutusu 11">
            <a:extLst>
              <a:ext uri="{FF2B5EF4-FFF2-40B4-BE49-F238E27FC236}">
                <a16:creationId xmlns:a16="http://schemas.microsoft.com/office/drawing/2014/main" id="{1E6CD9ED-FF0E-0EBC-A923-507FFB903E09}"/>
              </a:ext>
            </a:extLst>
          </p:cNvPr>
          <p:cNvSpPr txBox="1"/>
          <p:nvPr/>
        </p:nvSpPr>
        <p:spPr>
          <a:xfrm>
            <a:off x="5295501" y="2278716"/>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Trial Testing</a:t>
            </a:r>
            <a:endParaRPr lang="tr-TR" dirty="0"/>
          </a:p>
        </p:txBody>
      </p:sp>
      <p:pic>
        <p:nvPicPr>
          <p:cNvPr id="13" name="Resim 13">
            <a:extLst>
              <a:ext uri="{FF2B5EF4-FFF2-40B4-BE49-F238E27FC236}">
                <a16:creationId xmlns:a16="http://schemas.microsoft.com/office/drawing/2014/main" id="{01A55BCC-4B34-F89C-6938-335B4BFE47B9}"/>
              </a:ext>
            </a:extLst>
          </p:cNvPr>
          <p:cNvPicPr>
            <a:picLocks noChangeAspect="1"/>
          </p:cNvPicPr>
          <p:nvPr/>
        </p:nvPicPr>
        <p:blipFill rotWithShape="1">
          <a:blip r:embed="rId5"/>
          <a:srcRect l="4676" t="9386" r="7194" b="3610"/>
          <a:stretch/>
        </p:blipFill>
        <p:spPr>
          <a:xfrm>
            <a:off x="8191627" y="2824248"/>
            <a:ext cx="3674375" cy="3633593"/>
          </a:xfrm>
          <a:prstGeom prst="rect">
            <a:avLst/>
          </a:prstGeom>
        </p:spPr>
      </p:pic>
      <p:sp>
        <p:nvSpPr>
          <p:cNvPr id="14" name="Metin kutusu 13">
            <a:extLst>
              <a:ext uri="{FF2B5EF4-FFF2-40B4-BE49-F238E27FC236}">
                <a16:creationId xmlns:a16="http://schemas.microsoft.com/office/drawing/2014/main" id="{E8DDDA4B-1644-4C83-738E-4672DA79301D}"/>
              </a:ext>
            </a:extLst>
          </p:cNvPr>
          <p:cNvSpPr txBox="1"/>
          <p:nvPr/>
        </p:nvSpPr>
        <p:spPr>
          <a:xfrm>
            <a:off x="9056387" y="2284030"/>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5 - Trial Testing </a:t>
            </a:r>
            <a:endParaRPr lang="tr-TR" dirty="0"/>
          </a:p>
        </p:txBody>
      </p:sp>
    </p:spTree>
    <p:extLst>
      <p:ext uri="{BB962C8B-B14F-4D97-AF65-F5344CB8AC3E}">
        <p14:creationId xmlns:p14="http://schemas.microsoft.com/office/powerpoint/2010/main" val="238917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11">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1EC91ED-9D16-50A3-AE34-3AB963DAE456}"/>
              </a:ext>
            </a:extLst>
          </p:cNvPr>
          <p:cNvSpPr>
            <a:spLocks noGrp="1"/>
          </p:cNvSpPr>
          <p:nvPr>
            <p:ph type="title"/>
          </p:nvPr>
        </p:nvSpPr>
        <p:spPr>
          <a:xfrm>
            <a:off x="411480" y="991443"/>
            <a:ext cx="4443154" cy="1087819"/>
          </a:xfrm>
        </p:spPr>
        <p:txBody>
          <a:bodyPr vert="horz" lIns="91440" tIns="45720" rIns="91440" bIns="45720" rtlCol="0" anchor="b">
            <a:normAutofit/>
          </a:bodyPr>
          <a:lstStyle/>
          <a:p>
            <a:r>
              <a:rPr lang="tr-TR" sz="3400" dirty="0" err="1">
                <a:ea typeface="+mj-lt"/>
                <a:cs typeface="+mj-lt"/>
              </a:rPr>
              <a:t>ConvNet</a:t>
            </a:r>
            <a:endParaRPr lang="tr-TR" dirty="0" err="1">
              <a:ea typeface="+mj-lt"/>
              <a:cs typeface="+mj-lt"/>
            </a:endParaRPr>
          </a:p>
        </p:txBody>
      </p:sp>
      <p:sp>
        <p:nvSpPr>
          <p:cNvPr id="14" name="Rectangle 13">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9" name="Content Placeholder 8">
            <a:extLst>
              <a:ext uri="{FF2B5EF4-FFF2-40B4-BE49-F238E27FC236}">
                <a16:creationId xmlns:a16="http://schemas.microsoft.com/office/drawing/2014/main" id="{57391E6C-3154-B25C-806B-2AFF96C58885}"/>
              </a:ext>
            </a:extLst>
          </p:cNvPr>
          <p:cNvSpPr>
            <a:spLocks noGrp="1"/>
          </p:cNvSpPr>
          <p:nvPr>
            <p:ph idx="1"/>
          </p:nvPr>
        </p:nvSpPr>
        <p:spPr>
          <a:xfrm>
            <a:off x="411480" y="2684095"/>
            <a:ext cx="4443154" cy="3492868"/>
          </a:xfrm>
        </p:spPr>
        <p:txBody>
          <a:bodyPr>
            <a:normAutofit/>
          </a:bodyPr>
          <a:lstStyle/>
          <a:p>
            <a:endParaRPr lang="en-US" sz="1800"/>
          </a:p>
        </p:txBody>
      </p:sp>
      <p:pic>
        <p:nvPicPr>
          <p:cNvPr id="4" name="Resim 7">
            <a:extLst>
              <a:ext uri="{FF2B5EF4-FFF2-40B4-BE49-F238E27FC236}">
                <a16:creationId xmlns:a16="http://schemas.microsoft.com/office/drawing/2014/main" id="{0E869783-BEEE-4D7C-9180-98DF6407EEB7}"/>
              </a:ext>
            </a:extLst>
          </p:cNvPr>
          <p:cNvPicPr>
            <a:picLocks noChangeAspect="1"/>
          </p:cNvPicPr>
          <p:nvPr/>
        </p:nvPicPr>
        <p:blipFill>
          <a:blip r:embed="rId2"/>
          <a:stretch>
            <a:fillRect/>
          </a:stretch>
        </p:blipFill>
        <p:spPr>
          <a:xfrm>
            <a:off x="759177" y="2483737"/>
            <a:ext cx="10842977" cy="2906527"/>
          </a:xfrm>
          <a:prstGeom prst="rect">
            <a:avLst/>
          </a:prstGeom>
        </p:spPr>
      </p:pic>
    </p:spTree>
    <p:extLst>
      <p:ext uri="{BB962C8B-B14F-4D97-AF65-F5344CB8AC3E}">
        <p14:creationId xmlns:p14="http://schemas.microsoft.com/office/powerpoint/2010/main" val="4054496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9218E2F-5B53-8A71-DEB4-9F7A5A44BE35}"/>
              </a:ext>
            </a:extLst>
          </p:cNvPr>
          <p:cNvSpPr>
            <a:spLocks noGrp="1"/>
          </p:cNvSpPr>
          <p:nvPr>
            <p:ph type="title"/>
          </p:nvPr>
        </p:nvSpPr>
        <p:spPr/>
        <p:txBody>
          <a:bodyPr/>
          <a:lstStyle/>
          <a:p>
            <a:pPr algn="ctr"/>
            <a:r>
              <a:rPr lang="tr-TR" dirty="0">
                <a:ea typeface="+mj-lt"/>
                <a:cs typeface="+mj-lt"/>
              </a:rPr>
              <a:t>Cross </a:t>
            </a:r>
            <a:r>
              <a:rPr lang="tr-TR" dirty="0" err="1">
                <a:ea typeface="+mj-lt"/>
                <a:cs typeface="+mj-lt"/>
              </a:rPr>
              <a:t>Validation</a:t>
            </a:r>
            <a:r>
              <a:rPr lang="tr-TR" dirty="0">
                <a:ea typeface="+mj-lt"/>
                <a:cs typeface="+mj-lt"/>
              </a:rPr>
              <a:t> on </a:t>
            </a:r>
            <a:r>
              <a:rPr lang="tr-TR" dirty="0" err="1">
                <a:ea typeface="+mj-lt"/>
                <a:cs typeface="+mj-lt"/>
              </a:rPr>
              <a:t>ConvNet</a:t>
            </a:r>
          </a:p>
        </p:txBody>
      </p:sp>
      <p:pic>
        <p:nvPicPr>
          <p:cNvPr id="5" name="Resim 5">
            <a:extLst>
              <a:ext uri="{FF2B5EF4-FFF2-40B4-BE49-F238E27FC236}">
                <a16:creationId xmlns:a16="http://schemas.microsoft.com/office/drawing/2014/main" id="{6C1A3A0A-ADE2-BB63-5580-9C82AA32B5EF}"/>
              </a:ext>
            </a:extLst>
          </p:cNvPr>
          <p:cNvPicPr>
            <a:picLocks noChangeAspect="1"/>
          </p:cNvPicPr>
          <p:nvPr/>
        </p:nvPicPr>
        <p:blipFill rotWithShape="1">
          <a:blip r:embed="rId2"/>
          <a:srcRect l="4810" t="8949" r="6582" b="5050"/>
          <a:stretch/>
        </p:blipFill>
        <p:spPr>
          <a:xfrm>
            <a:off x="361887" y="2590361"/>
            <a:ext cx="3666401" cy="3574241"/>
          </a:xfrm>
          <a:prstGeom prst="rect">
            <a:avLst/>
          </a:prstGeom>
        </p:spPr>
      </p:pic>
      <p:sp>
        <p:nvSpPr>
          <p:cNvPr id="8" name="Metin kutusu 7">
            <a:extLst>
              <a:ext uri="{FF2B5EF4-FFF2-40B4-BE49-F238E27FC236}">
                <a16:creationId xmlns:a16="http://schemas.microsoft.com/office/drawing/2014/main" id="{161DA293-2A1D-094C-70C8-9A7796F56DE1}"/>
              </a:ext>
            </a:extLst>
          </p:cNvPr>
          <p:cNvSpPr txBox="1"/>
          <p:nvPr/>
        </p:nvSpPr>
        <p:spPr>
          <a:xfrm>
            <a:off x="1282265" y="2087208"/>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Subject Testing</a:t>
            </a:r>
            <a:endParaRPr lang="tr-TR" dirty="0"/>
          </a:p>
        </p:txBody>
      </p:sp>
      <p:pic>
        <p:nvPicPr>
          <p:cNvPr id="9" name="Resim 9">
            <a:extLst>
              <a:ext uri="{FF2B5EF4-FFF2-40B4-BE49-F238E27FC236}">
                <a16:creationId xmlns:a16="http://schemas.microsoft.com/office/drawing/2014/main" id="{C3E1E72C-0187-D259-A4C2-A27E38DD1C4F}"/>
              </a:ext>
            </a:extLst>
          </p:cNvPr>
          <p:cNvPicPr>
            <a:picLocks noChangeAspect="1"/>
          </p:cNvPicPr>
          <p:nvPr/>
        </p:nvPicPr>
        <p:blipFill rotWithShape="1">
          <a:blip r:embed="rId3"/>
          <a:srcRect l="3385" t="10156" r="7142" b="4948"/>
          <a:stretch/>
        </p:blipFill>
        <p:spPr>
          <a:xfrm>
            <a:off x="4173075" y="2596063"/>
            <a:ext cx="3767482" cy="3573709"/>
          </a:xfrm>
          <a:prstGeom prst="rect">
            <a:avLst/>
          </a:prstGeom>
        </p:spPr>
      </p:pic>
      <p:sp>
        <p:nvSpPr>
          <p:cNvPr id="13" name="Metin kutusu 12">
            <a:extLst>
              <a:ext uri="{FF2B5EF4-FFF2-40B4-BE49-F238E27FC236}">
                <a16:creationId xmlns:a16="http://schemas.microsoft.com/office/drawing/2014/main" id="{F3A65805-3091-19B8-A5C9-0F19BA33D3AD}"/>
              </a:ext>
            </a:extLst>
          </p:cNvPr>
          <p:cNvSpPr txBox="1"/>
          <p:nvPr/>
        </p:nvSpPr>
        <p:spPr>
          <a:xfrm>
            <a:off x="5083834" y="2081894"/>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Trial Testing</a:t>
            </a:r>
            <a:endParaRPr lang="tr-TR" dirty="0"/>
          </a:p>
        </p:txBody>
      </p:sp>
      <p:pic>
        <p:nvPicPr>
          <p:cNvPr id="14" name="Resim 14">
            <a:extLst>
              <a:ext uri="{FF2B5EF4-FFF2-40B4-BE49-F238E27FC236}">
                <a16:creationId xmlns:a16="http://schemas.microsoft.com/office/drawing/2014/main" id="{D23B07C9-A132-9000-3D9E-EC6F20D2A4A6}"/>
              </a:ext>
            </a:extLst>
          </p:cNvPr>
          <p:cNvPicPr>
            <a:picLocks noChangeAspect="1"/>
          </p:cNvPicPr>
          <p:nvPr/>
        </p:nvPicPr>
        <p:blipFill rotWithShape="1">
          <a:blip r:embed="rId4"/>
          <a:srcRect l="2725" t="9264" r="6540" b="4632"/>
          <a:stretch/>
        </p:blipFill>
        <p:spPr>
          <a:xfrm>
            <a:off x="8094284" y="2595602"/>
            <a:ext cx="3839991" cy="3642052"/>
          </a:xfrm>
          <a:prstGeom prst="rect">
            <a:avLst/>
          </a:prstGeom>
        </p:spPr>
      </p:pic>
      <p:sp>
        <p:nvSpPr>
          <p:cNvPr id="16" name="Metin kutusu 15">
            <a:extLst>
              <a:ext uri="{FF2B5EF4-FFF2-40B4-BE49-F238E27FC236}">
                <a16:creationId xmlns:a16="http://schemas.microsoft.com/office/drawing/2014/main" id="{9F025E75-9BDE-3285-2B7B-5CE0ECB3356F}"/>
              </a:ext>
            </a:extLst>
          </p:cNvPr>
          <p:cNvSpPr txBox="1"/>
          <p:nvPr/>
        </p:nvSpPr>
        <p:spPr>
          <a:xfrm>
            <a:off x="9405316" y="2084459"/>
            <a:ext cx="1938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5 - Trial Testing </a:t>
            </a:r>
            <a:endParaRPr lang="tr-TR" dirty="0"/>
          </a:p>
        </p:txBody>
      </p:sp>
    </p:spTree>
    <p:extLst>
      <p:ext uri="{BB962C8B-B14F-4D97-AF65-F5344CB8AC3E}">
        <p14:creationId xmlns:p14="http://schemas.microsoft.com/office/powerpoint/2010/main" val="3879772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23" name="Straight Connector 2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1C91E46-4AD5-406C-70CB-31AD8B688AD7}"/>
              </a:ext>
            </a:extLst>
          </p:cNvPr>
          <p:cNvSpPr txBox="1"/>
          <p:nvPr/>
        </p:nvSpPr>
        <p:spPr>
          <a:xfrm>
            <a:off x="196771" y="2769970"/>
            <a:ext cx="5899230" cy="1319377"/>
          </a:xfrm>
          <a:prstGeom prst="rect">
            <a:avLst/>
          </a:prstGeom>
        </p:spPr>
        <p:txBody>
          <a:bodyPr vert="horz" lIns="91440" tIns="45720" rIns="91440" bIns="45720" rtlCol="0">
            <a:normAutofit lnSpcReduction="10000"/>
          </a:bodyPr>
          <a:lstStyle/>
          <a:p>
            <a:pPr algn="ctr">
              <a:lnSpc>
                <a:spcPct val="90000"/>
              </a:lnSpc>
              <a:spcAft>
                <a:spcPts val="600"/>
              </a:spcAft>
            </a:pPr>
            <a:r>
              <a:rPr lang="en-US" sz="2800">
                <a:solidFill>
                  <a:schemeClr val="bg1"/>
                </a:solidFill>
              </a:rPr>
              <a:t>Giving a hand amputee the ability to control a prosthetic hand </a:t>
            </a:r>
          </a:p>
          <a:p>
            <a:pPr algn="ctr">
              <a:lnSpc>
                <a:spcPct val="90000"/>
              </a:lnSpc>
              <a:spcAft>
                <a:spcPts val="600"/>
              </a:spcAft>
            </a:pPr>
            <a:r>
              <a:rPr lang="en-US" sz="2800">
                <a:solidFill>
                  <a:schemeClr val="bg1"/>
                </a:solidFill>
              </a:rPr>
              <a:t>(robotic hand) </a:t>
            </a:r>
          </a:p>
          <a:p>
            <a:pPr indent="-228600" algn="ctr">
              <a:lnSpc>
                <a:spcPct val="90000"/>
              </a:lnSpc>
              <a:spcAft>
                <a:spcPts val="600"/>
              </a:spcAft>
              <a:buFont typeface="Arial" panose="020B0604020202020204" pitchFamily="34" charset="0"/>
              <a:buChar char="•"/>
            </a:pPr>
            <a:endParaRPr lang="en-US" sz="2800">
              <a:solidFill>
                <a:schemeClr val="bg1"/>
              </a:solidFill>
            </a:endParaRPr>
          </a:p>
        </p:txBody>
      </p:sp>
      <p:cxnSp>
        <p:nvCxnSpPr>
          <p:cNvPr id="25" name="Straight Connector 2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 name="Picture 2" descr="Man Gets First Prosthetic Hand That Can Feel | Live Science">
            <a:extLst>
              <a:ext uri="{FF2B5EF4-FFF2-40B4-BE49-F238E27FC236}">
                <a16:creationId xmlns:a16="http://schemas.microsoft.com/office/drawing/2014/main" id="{680670B5-16DF-2D28-D046-9411BA943FC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9215"/>
          <a:stretch/>
        </p:blipFill>
        <p:spPr bwMode="auto">
          <a:xfrm>
            <a:off x="6525453" y="10"/>
            <a:ext cx="5666547"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36681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Background pattern&#10;&#10;Description automatically generated">
            <a:extLst>
              <a:ext uri="{FF2B5EF4-FFF2-40B4-BE49-F238E27FC236}">
                <a16:creationId xmlns:a16="http://schemas.microsoft.com/office/drawing/2014/main" id="{84D1D8DA-BA4E-23E7-2474-BB245800282B}"/>
              </a:ext>
            </a:extLst>
          </p:cNvPr>
          <p:cNvPicPr>
            <a:picLocks noChangeAspect="1"/>
          </p:cNvPicPr>
          <p:nvPr/>
        </p:nvPicPr>
        <p:blipFill rotWithShape="1">
          <a:blip r:embed="rId3"/>
          <a:srcRect l="707" r="5175" b="-1"/>
          <a:stretch/>
        </p:blipFill>
        <p:spPr>
          <a:xfrm>
            <a:off x="2522356" y="10"/>
            <a:ext cx="9669642" cy="6857990"/>
          </a:xfrm>
          <a:prstGeom prst="rect">
            <a:avLst/>
          </a:prstGeom>
        </p:spPr>
      </p:pic>
      <p:sp>
        <p:nvSpPr>
          <p:cNvPr id="34" name="Rectangle 3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A8903D33-F924-143A-9D1B-E3BE3970F71B}"/>
              </a:ext>
            </a:extLst>
          </p:cNvPr>
          <p:cNvSpPr txBox="1"/>
          <p:nvPr/>
        </p:nvSpPr>
        <p:spPr>
          <a:xfrm>
            <a:off x="838200" y="365125"/>
            <a:ext cx="3822189" cy="1899912"/>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a:latin typeface="+mj-lt"/>
                <a:ea typeface="+mj-ea"/>
                <a:cs typeface="+mj-cs"/>
              </a:rPr>
              <a:t>Future works</a:t>
            </a:r>
          </a:p>
        </p:txBody>
      </p:sp>
      <p:sp>
        <p:nvSpPr>
          <p:cNvPr id="3" name="TextBox 2">
            <a:extLst>
              <a:ext uri="{FF2B5EF4-FFF2-40B4-BE49-F238E27FC236}">
                <a16:creationId xmlns:a16="http://schemas.microsoft.com/office/drawing/2014/main" id="{6DE0AF62-80A9-F4D8-DFB6-DFF44EDE3FCB}"/>
              </a:ext>
            </a:extLst>
          </p:cNvPr>
          <p:cNvSpPr txBox="1"/>
          <p:nvPr/>
        </p:nvSpPr>
        <p:spPr>
          <a:xfrm>
            <a:off x="838200" y="2434201"/>
            <a:ext cx="3822189" cy="3742762"/>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sz="2000"/>
          </a:p>
          <a:p>
            <a:pPr marL="285750" indent="-228600">
              <a:lnSpc>
                <a:spcPct val="90000"/>
              </a:lnSpc>
              <a:spcAft>
                <a:spcPts val="600"/>
              </a:spcAft>
              <a:buFont typeface="Arial" panose="020B0604020202020204" pitchFamily="34" charset="0"/>
              <a:buChar char="•"/>
            </a:pPr>
            <a:r>
              <a:rPr lang="en-US" sz="2000"/>
              <a:t>Transfer Learning will be implemented</a:t>
            </a:r>
          </a:p>
          <a:p>
            <a:pPr marL="285750" indent="-228600">
              <a:lnSpc>
                <a:spcPct val="90000"/>
              </a:lnSpc>
              <a:spcAft>
                <a:spcPts val="600"/>
              </a:spcAft>
              <a:buFont typeface="Arial" panose="020B0604020202020204" pitchFamily="34" charset="0"/>
              <a:buChar char="•"/>
            </a:pPr>
            <a:r>
              <a:rPr lang="en-US" sz="2000"/>
              <a:t>CWT (Continuous Wavelet transform) will be implemented</a:t>
            </a:r>
          </a:p>
          <a:p>
            <a:pPr marL="285750" indent="-228600">
              <a:lnSpc>
                <a:spcPct val="90000"/>
              </a:lnSpc>
              <a:spcAft>
                <a:spcPts val="600"/>
              </a:spcAft>
              <a:buFont typeface="Arial" panose="020B0604020202020204" pitchFamily="34" charset="0"/>
              <a:buChar char="•"/>
            </a:pPr>
            <a:r>
              <a:rPr lang="en-US" sz="2000"/>
              <a:t>SUBJECT-DEPENDENT ONE-SHOT LEARNING will be tested</a:t>
            </a:r>
          </a:p>
          <a:p>
            <a:pPr marL="285750" indent="-228600">
              <a:lnSpc>
                <a:spcPct val="90000"/>
              </a:lnSpc>
              <a:spcAft>
                <a:spcPts val="600"/>
              </a:spcAft>
              <a:buFont typeface="Arial" panose="020B0604020202020204" pitchFamily="34" charset="0"/>
              <a:buChar char="•"/>
            </a:pPr>
            <a:r>
              <a:rPr lang="en-US" sz="2000"/>
              <a:t>SUBJECT-INDEPENDENT TESTING will be tested</a:t>
            </a:r>
          </a:p>
          <a:p>
            <a:pPr indent="-228600">
              <a:lnSpc>
                <a:spcPct val="90000"/>
              </a:lnSpc>
              <a:spcAft>
                <a:spcPts val="600"/>
              </a:spcAft>
              <a:buFont typeface="Arial" panose="020B0604020202020204" pitchFamily="34" charset="0"/>
              <a:buChar char="•"/>
            </a:pPr>
            <a:endParaRPr lang="en-US" sz="2000"/>
          </a:p>
        </p:txBody>
      </p:sp>
    </p:spTree>
    <p:extLst>
      <p:ext uri="{BB962C8B-B14F-4D97-AF65-F5344CB8AC3E}">
        <p14:creationId xmlns:p14="http://schemas.microsoft.com/office/powerpoint/2010/main" val="3458978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robotic hand 3D model | Robot, Robot hand, 3d model">
            <a:extLst>
              <a:ext uri="{FF2B5EF4-FFF2-40B4-BE49-F238E27FC236}">
                <a16:creationId xmlns:a16="http://schemas.microsoft.com/office/drawing/2014/main" id="{01CE0401-E6AD-595F-9981-29A659364EA3}"/>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1456" r="18449" b="5769"/>
          <a:stretch/>
        </p:blipFill>
        <p:spPr bwMode="auto">
          <a:xfrm>
            <a:off x="9902421" y="2984660"/>
            <a:ext cx="1944546" cy="1648038"/>
          </a:xfrm>
          <a:prstGeom prst="rect">
            <a:avLst/>
          </a:prstGeom>
          <a:noFill/>
          <a:effectLst>
            <a:glow rad="736600">
              <a:schemeClr val="bg2">
                <a:lumMod val="90000"/>
                <a:alpha val="68000"/>
              </a:schemeClr>
            </a:glow>
          </a:effectLst>
          <a:extLst>
            <a:ext uri="{909E8E84-426E-40DD-AFC4-6F175D3DCCD1}">
              <a14:hiddenFill xmlns:a14="http://schemas.microsoft.com/office/drawing/2010/main">
                <a:solidFill>
                  <a:srgbClr val="FFFFFF"/>
                </a:solidFill>
              </a14:hiddenFill>
            </a:ext>
          </a:extLst>
        </p:spPr>
      </p:pic>
      <p:pic>
        <p:nvPicPr>
          <p:cNvPr id="3" name="Picture 2" descr="Review: Myo Armband Enables Gesture-Controlled Computing | Time">
            <a:extLst>
              <a:ext uri="{FF2B5EF4-FFF2-40B4-BE49-F238E27FC236}">
                <a16:creationId xmlns:a16="http://schemas.microsoft.com/office/drawing/2014/main" id="{9ABD7EF4-EBC7-E0E3-BA28-36457B2641DF}"/>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5453" t="25494" r="37450" b="11462"/>
          <a:stretch/>
        </p:blipFill>
        <p:spPr bwMode="auto">
          <a:xfrm>
            <a:off x="3342444" y="3073211"/>
            <a:ext cx="1646245" cy="1470935"/>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Human body logo Royalty Free Vector Image - VectorStock">
            <a:extLst>
              <a:ext uri="{FF2B5EF4-FFF2-40B4-BE49-F238E27FC236}">
                <a16:creationId xmlns:a16="http://schemas.microsoft.com/office/drawing/2014/main" id="{193C45A5-4B15-36E0-04FF-3449AC025AF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24003" t="1888" r="28434" b="10494"/>
          <a:stretch/>
        </p:blipFill>
        <p:spPr bwMode="auto">
          <a:xfrm flipH="1">
            <a:off x="384209" y="2597759"/>
            <a:ext cx="1296781" cy="2576879"/>
          </a:xfrm>
          <a:prstGeom prst="rect">
            <a:avLst/>
          </a:prstGeom>
          <a:noFill/>
          <a:effectLst>
            <a:reflection stA="26000" endPos="65000" dir="5400000" sy="-100000" algn="bl" rotWithShape="0"/>
          </a:effectLst>
          <a:extLst>
            <a:ext uri="{909E8E84-426E-40DD-AFC4-6F175D3DCCD1}">
              <a14:hiddenFill xmlns:a14="http://schemas.microsoft.com/office/drawing/2010/main">
                <a:solidFill>
                  <a:srgbClr val="FFFFFF"/>
                </a:solidFill>
              </a14:hiddenFill>
            </a:ext>
          </a:extLst>
        </p:spPr>
      </p:pic>
      <p:sp>
        <p:nvSpPr>
          <p:cNvPr id="8" name="Plus Sign 7">
            <a:extLst>
              <a:ext uri="{FF2B5EF4-FFF2-40B4-BE49-F238E27FC236}">
                <a16:creationId xmlns:a16="http://schemas.microsoft.com/office/drawing/2014/main" id="{132EE9C4-F26E-7D9F-3E4E-2AD894C7B8B0}"/>
              </a:ext>
            </a:extLst>
          </p:cNvPr>
          <p:cNvSpPr/>
          <p:nvPr/>
        </p:nvSpPr>
        <p:spPr>
          <a:xfrm>
            <a:off x="1773135" y="3428999"/>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lus Sign 8">
            <a:extLst>
              <a:ext uri="{FF2B5EF4-FFF2-40B4-BE49-F238E27FC236}">
                <a16:creationId xmlns:a16="http://schemas.microsoft.com/office/drawing/2014/main" id="{B18B9C75-62CF-8AAD-F1F4-5372F07829AA}"/>
              </a:ext>
            </a:extLst>
          </p:cNvPr>
          <p:cNvSpPr/>
          <p:nvPr/>
        </p:nvSpPr>
        <p:spPr>
          <a:xfrm>
            <a:off x="5233965" y="3351478"/>
            <a:ext cx="914400" cy="9144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6" name="Picture 8" descr="AI Artificial intelligence Technology circuit brain symbol icon 549472  Vector Art at Vecteezy">
            <a:extLst>
              <a:ext uri="{FF2B5EF4-FFF2-40B4-BE49-F238E27FC236}">
                <a16:creationId xmlns:a16="http://schemas.microsoft.com/office/drawing/2014/main" id="{1D9F0CB4-AA20-112D-7E7A-106E5EDFD3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32655" y="2737115"/>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10" name="Arrow: Right 9">
            <a:extLst>
              <a:ext uri="{FF2B5EF4-FFF2-40B4-BE49-F238E27FC236}">
                <a16:creationId xmlns:a16="http://schemas.microsoft.com/office/drawing/2014/main" id="{2A588BE7-4078-488A-4FA1-80D03F600623}"/>
              </a:ext>
            </a:extLst>
          </p:cNvPr>
          <p:cNvSpPr/>
          <p:nvPr/>
        </p:nvSpPr>
        <p:spPr>
          <a:xfrm>
            <a:off x="8475780" y="3566361"/>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C7BB22E-0A72-946C-2CF7-91FE476A87A4}"/>
              </a:ext>
            </a:extLst>
          </p:cNvPr>
          <p:cNvSpPr txBox="1"/>
          <p:nvPr/>
        </p:nvSpPr>
        <p:spPr>
          <a:xfrm>
            <a:off x="3728126" y="1227427"/>
            <a:ext cx="792205" cy="461665"/>
          </a:xfrm>
          <a:prstGeom prst="rect">
            <a:avLst/>
          </a:prstGeom>
          <a:noFill/>
        </p:spPr>
        <p:txBody>
          <a:bodyPr wrap="none" rtlCol="0">
            <a:spAutoFit/>
          </a:bodyPr>
          <a:lstStyle/>
          <a:p>
            <a:r>
              <a:rPr lang="en-US" sz="2400"/>
              <a:t>EMG</a:t>
            </a:r>
          </a:p>
        </p:txBody>
      </p:sp>
      <p:sp>
        <p:nvSpPr>
          <p:cNvPr id="12" name="TextBox 11">
            <a:extLst>
              <a:ext uri="{FF2B5EF4-FFF2-40B4-BE49-F238E27FC236}">
                <a16:creationId xmlns:a16="http://schemas.microsoft.com/office/drawing/2014/main" id="{89261BCA-FBDA-DB66-EEA5-97A01175E189}"/>
              </a:ext>
            </a:extLst>
          </p:cNvPr>
          <p:cNvSpPr txBox="1"/>
          <p:nvPr/>
        </p:nvSpPr>
        <p:spPr>
          <a:xfrm>
            <a:off x="6392536" y="1042759"/>
            <a:ext cx="2023362" cy="830997"/>
          </a:xfrm>
          <a:prstGeom prst="rect">
            <a:avLst/>
          </a:prstGeom>
          <a:noFill/>
        </p:spPr>
        <p:txBody>
          <a:bodyPr wrap="square" lIns="91440" tIns="45720" rIns="91440" bIns="45720" rtlCol="0" anchor="t">
            <a:spAutoFit/>
          </a:bodyPr>
          <a:lstStyle/>
          <a:p>
            <a:pPr algn="ctr"/>
            <a:r>
              <a:rPr lang="en-US" sz="2400" dirty="0"/>
              <a:t>Deep</a:t>
            </a:r>
            <a:endParaRPr lang="tr-TR" dirty="0"/>
          </a:p>
          <a:p>
            <a:pPr algn="ctr"/>
            <a:r>
              <a:rPr lang="en-US" sz="2400" dirty="0"/>
              <a:t>Learning</a:t>
            </a:r>
            <a:endParaRPr lang="en-US" dirty="0"/>
          </a:p>
        </p:txBody>
      </p:sp>
      <p:sp>
        <p:nvSpPr>
          <p:cNvPr id="13" name="TextBox 12">
            <a:extLst>
              <a:ext uri="{FF2B5EF4-FFF2-40B4-BE49-F238E27FC236}">
                <a16:creationId xmlns:a16="http://schemas.microsoft.com/office/drawing/2014/main" id="{D0C527D6-2F06-D242-CF14-9FAA3F0B56D5}"/>
              </a:ext>
            </a:extLst>
          </p:cNvPr>
          <p:cNvSpPr txBox="1"/>
          <p:nvPr/>
        </p:nvSpPr>
        <p:spPr>
          <a:xfrm>
            <a:off x="10132811" y="858094"/>
            <a:ext cx="1714156" cy="1200329"/>
          </a:xfrm>
          <a:prstGeom prst="rect">
            <a:avLst/>
          </a:prstGeom>
          <a:noFill/>
        </p:spPr>
        <p:txBody>
          <a:bodyPr wrap="square" rtlCol="0">
            <a:spAutoFit/>
          </a:bodyPr>
          <a:lstStyle/>
          <a:p>
            <a:pPr algn="ctr"/>
            <a:r>
              <a:rPr lang="en-US" sz="2400"/>
              <a:t>Controllable Robotic hand</a:t>
            </a:r>
          </a:p>
        </p:txBody>
      </p:sp>
      <p:sp>
        <p:nvSpPr>
          <p:cNvPr id="14" name="TextBox 13">
            <a:extLst>
              <a:ext uri="{FF2B5EF4-FFF2-40B4-BE49-F238E27FC236}">
                <a16:creationId xmlns:a16="http://schemas.microsoft.com/office/drawing/2014/main" id="{9DE065AF-A3DB-68E6-52A4-E895537F1CDC}"/>
              </a:ext>
            </a:extLst>
          </p:cNvPr>
          <p:cNvSpPr txBox="1"/>
          <p:nvPr/>
        </p:nvSpPr>
        <p:spPr>
          <a:xfrm>
            <a:off x="252237" y="858094"/>
            <a:ext cx="1321995" cy="1200329"/>
          </a:xfrm>
          <a:prstGeom prst="rect">
            <a:avLst/>
          </a:prstGeom>
          <a:noFill/>
        </p:spPr>
        <p:txBody>
          <a:bodyPr wrap="square" rtlCol="0">
            <a:spAutoFit/>
          </a:bodyPr>
          <a:lstStyle/>
          <a:p>
            <a:pPr algn="ctr"/>
            <a:r>
              <a:rPr lang="en-US" sz="2400"/>
              <a:t>Person with disability</a:t>
            </a:r>
          </a:p>
        </p:txBody>
      </p:sp>
      <p:sp>
        <p:nvSpPr>
          <p:cNvPr id="15" name="TextBox 14">
            <a:extLst>
              <a:ext uri="{FF2B5EF4-FFF2-40B4-BE49-F238E27FC236}">
                <a16:creationId xmlns:a16="http://schemas.microsoft.com/office/drawing/2014/main" id="{469FFEA0-6AA7-213A-6FA8-DEFEF1C151AD}"/>
              </a:ext>
            </a:extLst>
          </p:cNvPr>
          <p:cNvSpPr txBox="1"/>
          <p:nvPr/>
        </p:nvSpPr>
        <p:spPr>
          <a:xfrm>
            <a:off x="4617069" y="0"/>
            <a:ext cx="2957861" cy="400110"/>
          </a:xfrm>
          <a:prstGeom prst="rect">
            <a:avLst/>
          </a:prstGeom>
          <a:noFill/>
        </p:spPr>
        <p:txBody>
          <a:bodyPr wrap="none" rtlCol="0">
            <a:spAutoFit/>
          </a:bodyPr>
          <a:lstStyle/>
          <a:p>
            <a:r>
              <a:rPr lang="en-US" sz="2000">
                <a:latin typeface="Times New Roman" panose="02020603050405020304" pitchFamily="18" charset="0"/>
                <a:cs typeface="Times New Roman" panose="02020603050405020304" pitchFamily="18" charset="0"/>
              </a:rPr>
              <a:t>General flow of the system</a:t>
            </a:r>
          </a:p>
        </p:txBody>
      </p:sp>
    </p:spTree>
    <p:extLst>
      <p:ext uri="{BB962C8B-B14F-4D97-AF65-F5344CB8AC3E}">
        <p14:creationId xmlns:p14="http://schemas.microsoft.com/office/powerpoint/2010/main" val="3415391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17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17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p:bldP spid="12" grpId="0"/>
      <p:bldP spid="1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66E48AFA-8884-4F68-A44F-D2C1E8609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Başlık 1">
            <a:extLst>
              <a:ext uri="{FF2B5EF4-FFF2-40B4-BE49-F238E27FC236}">
                <a16:creationId xmlns:a16="http://schemas.microsoft.com/office/drawing/2014/main" id="{F4758568-09FB-6CBC-E306-AA6648BDF91A}"/>
              </a:ext>
            </a:extLst>
          </p:cNvPr>
          <p:cNvSpPr>
            <a:spLocks noGrp="1"/>
          </p:cNvSpPr>
          <p:nvPr>
            <p:ph type="title"/>
          </p:nvPr>
        </p:nvSpPr>
        <p:spPr>
          <a:xfrm>
            <a:off x="838201" y="3998018"/>
            <a:ext cx="3981854" cy="2216513"/>
          </a:xfrm>
        </p:spPr>
        <p:txBody>
          <a:bodyPr>
            <a:normAutofit/>
          </a:bodyPr>
          <a:lstStyle/>
          <a:p>
            <a:pPr algn="ctr"/>
            <a:r>
              <a:rPr lang="tr-TR" dirty="0" err="1">
                <a:cs typeface="Calibri Light"/>
              </a:rPr>
              <a:t>Challenges</a:t>
            </a:r>
            <a:endParaRPr lang="tr-TR"/>
          </a:p>
        </p:txBody>
      </p:sp>
      <p:sp>
        <p:nvSpPr>
          <p:cNvPr id="16" name="Arc 10">
            <a:extLst>
              <a:ext uri="{FF2B5EF4-FFF2-40B4-BE49-F238E27FC236}">
                <a16:creationId xmlns:a16="http://schemas.microsoft.com/office/drawing/2014/main" id="{969D19A6-08CB-498C-93EC-3FFB021FC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269068">
            <a:off x="8717845" y="3339275"/>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Resim 4">
            <a:extLst>
              <a:ext uri="{FF2B5EF4-FFF2-40B4-BE49-F238E27FC236}">
                <a16:creationId xmlns:a16="http://schemas.microsoft.com/office/drawing/2014/main" id="{58A7049E-3D7B-2C35-7EF2-581867E707E6}"/>
              </a:ext>
            </a:extLst>
          </p:cNvPr>
          <p:cNvPicPr>
            <a:picLocks noChangeAspect="1"/>
          </p:cNvPicPr>
          <p:nvPr/>
        </p:nvPicPr>
        <p:blipFill>
          <a:blip r:embed="rId2"/>
          <a:stretch>
            <a:fillRect/>
          </a:stretch>
        </p:blipFill>
        <p:spPr>
          <a:xfrm>
            <a:off x="405915" y="625100"/>
            <a:ext cx="11577727" cy="2805834"/>
          </a:xfrm>
          <a:custGeom>
            <a:avLst/>
            <a:gdLst/>
            <a:ahLst/>
            <a:cxnLst/>
            <a:rect l="l" t="t" r="r" b="b"/>
            <a:pathLst>
              <a:path w="10580201" h="2957472">
                <a:moveTo>
                  <a:pt x="88961" y="0"/>
                </a:moveTo>
                <a:lnTo>
                  <a:pt x="10491240" y="0"/>
                </a:lnTo>
                <a:cubicBezTo>
                  <a:pt x="10540372" y="0"/>
                  <a:pt x="10580201" y="39829"/>
                  <a:pt x="10580201" y="88961"/>
                </a:cubicBezTo>
                <a:lnTo>
                  <a:pt x="10580201" y="2868511"/>
                </a:lnTo>
                <a:cubicBezTo>
                  <a:pt x="10580201" y="2917643"/>
                  <a:pt x="10540372" y="2957472"/>
                  <a:pt x="10491240" y="2957472"/>
                </a:cubicBezTo>
                <a:lnTo>
                  <a:pt x="88961" y="2957472"/>
                </a:lnTo>
                <a:cubicBezTo>
                  <a:pt x="39829" y="2957472"/>
                  <a:pt x="0" y="2917643"/>
                  <a:pt x="0" y="2868511"/>
                </a:cubicBezTo>
                <a:lnTo>
                  <a:pt x="0" y="88961"/>
                </a:lnTo>
                <a:cubicBezTo>
                  <a:pt x="0" y="39829"/>
                  <a:pt x="39829" y="0"/>
                  <a:pt x="88961" y="0"/>
                </a:cubicBezTo>
                <a:close/>
              </a:path>
            </a:pathLst>
          </a:custGeom>
        </p:spPr>
      </p:pic>
      <p:sp>
        <p:nvSpPr>
          <p:cNvPr id="3" name="İçerik Yer Tutucusu 2">
            <a:extLst>
              <a:ext uri="{FF2B5EF4-FFF2-40B4-BE49-F238E27FC236}">
                <a16:creationId xmlns:a16="http://schemas.microsoft.com/office/drawing/2014/main" id="{D6009B6A-4233-3FA1-4AA4-4D83DC970108}"/>
              </a:ext>
            </a:extLst>
          </p:cNvPr>
          <p:cNvSpPr>
            <a:spLocks noGrp="1"/>
          </p:cNvSpPr>
          <p:nvPr>
            <p:ph idx="1"/>
          </p:nvPr>
        </p:nvSpPr>
        <p:spPr>
          <a:xfrm>
            <a:off x="4970835" y="3998019"/>
            <a:ext cx="6382966" cy="2216512"/>
          </a:xfrm>
        </p:spPr>
        <p:txBody>
          <a:bodyPr vert="horz" lIns="91440" tIns="45720" rIns="91440" bIns="45720" rtlCol="0">
            <a:normAutofit/>
          </a:bodyPr>
          <a:lstStyle/>
          <a:p>
            <a:r>
              <a:rPr lang="tr-TR" sz="1800" err="1">
                <a:ea typeface="+mn-lt"/>
                <a:cs typeface="+mn-lt"/>
              </a:rPr>
              <a:t>sEMG</a:t>
            </a:r>
            <a:r>
              <a:rPr lang="tr-TR" sz="1800">
                <a:ea typeface="+mn-lt"/>
                <a:cs typeface="+mn-lt"/>
              </a:rPr>
              <a:t> </a:t>
            </a:r>
            <a:r>
              <a:rPr lang="tr-TR" sz="1800" err="1">
                <a:ea typeface="+mn-lt"/>
                <a:cs typeface="+mn-lt"/>
              </a:rPr>
              <a:t>signals</a:t>
            </a:r>
            <a:r>
              <a:rPr lang="tr-TR" sz="1800">
                <a:ea typeface="+mn-lt"/>
                <a:cs typeface="+mn-lt"/>
              </a:rPr>
              <a:t> </a:t>
            </a:r>
            <a:r>
              <a:rPr lang="tr-TR" sz="1800" err="1">
                <a:ea typeface="+mn-lt"/>
                <a:cs typeface="+mn-lt"/>
              </a:rPr>
              <a:t>are</a:t>
            </a:r>
            <a:r>
              <a:rPr lang="tr-TR" sz="1800">
                <a:ea typeface="+mn-lt"/>
                <a:cs typeface="+mn-lt"/>
              </a:rPr>
              <a:t> not </a:t>
            </a:r>
            <a:r>
              <a:rPr lang="tr-TR" sz="1800" err="1">
                <a:ea typeface="+mn-lt"/>
                <a:cs typeface="+mn-lt"/>
              </a:rPr>
              <a:t>trivial</a:t>
            </a:r>
            <a:r>
              <a:rPr lang="tr-TR" sz="1800">
                <a:ea typeface="+mn-lt"/>
                <a:cs typeface="+mn-lt"/>
              </a:rPr>
              <a:t> </a:t>
            </a:r>
            <a:r>
              <a:rPr lang="tr-TR" sz="1800" err="1">
                <a:ea typeface="+mn-lt"/>
                <a:cs typeface="+mn-lt"/>
              </a:rPr>
              <a:t>to</a:t>
            </a:r>
            <a:r>
              <a:rPr lang="tr-TR" sz="1800">
                <a:ea typeface="+mn-lt"/>
                <a:cs typeface="+mn-lt"/>
              </a:rPr>
              <a:t> </a:t>
            </a:r>
            <a:r>
              <a:rPr lang="tr-TR" sz="1800" err="1">
                <a:ea typeface="+mn-lt"/>
                <a:cs typeface="+mn-lt"/>
              </a:rPr>
              <a:t>process</a:t>
            </a:r>
            <a:r>
              <a:rPr lang="tr-TR" sz="1800">
                <a:ea typeface="+mn-lt"/>
                <a:cs typeface="+mn-lt"/>
              </a:rPr>
              <a:t> </a:t>
            </a:r>
            <a:r>
              <a:rPr lang="tr-TR" sz="1800" err="1">
                <a:ea typeface="+mn-lt"/>
                <a:cs typeface="+mn-lt"/>
              </a:rPr>
              <a:t>or</a:t>
            </a:r>
            <a:r>
              <a:rPr lang="tr-TR" sz="1800">
                <a:ea typeface="+mn-lt"/>
                <a:cs typeface="+mn-lt"/>
              </a:rPr>
              <a:t> </a:t>
            </a:r>
            <a:r>
              <a:rPr lang="tr-TR" sz="1800" err="1">
                <a:ea typeface="+mn-lt"/>
                <a:cs typeface="+mn-lt"/>
              </a:rPr>
              <a:t>decompose</a:t>
            </a:r>
            <a:r>
              <a:rPr lang="tr-TR" sz="1800">
                <a:ea typeface="+mn-lt"/>
                <a:cs typeface="+mn-lt"/>
              </a:rPr>
              <a:t> </a:t>
            </a:r>
            <a:r>
              <a:rPr lang="tr-TR" sz="1800" err="1">
                <a:ea typeface="+mn-lt"/>
                <a:cs typeface="+mn-lt"/>
              </a:rPr>
              <a:t>due</a:t>
            </a:r>
            <a:r>
              <a:rPr lang="tr-TR" sz="1800">
                <a:ea typeface="+mn-lt"/>
                <a:cs typeface="+mn-lt"/>
              </a:rPr>
              <a:t> </a:t>
            </a:r>
            <a:r>
              <a:rPr lang="tr-TR" sz="1800" err="1">
                <a:ea typeface="+mn-lt"/>
                <a:cs typeface="+mn-lt"/>
              </a:rPr>
              <a:t>to</a:t>
            </a:r>
            <a:r>
              <a:rPr lang="tr-TR" sz="1800">
                <a:ea typeface="+mn-lt"/>
                <a:cs typeface="+mn-lt"/>
              </a:rPr>
              <a:t> </a:t>
            </a:r>
            <a:r>
              <a:rPr lang="tr-TR" sz="1800" err="1">
                <a:ea typeface="+mn-lt"/>
                <a:cs typeface="+mn-lt"/>
              </a:rPr>
              <a:t>the</a:t>
            </a:r>
            <a:r>
              <a:rPr lang="tr-TR" sz="1800">
                <a:ea typeface="+mn-lt"/>
                <a:cs typeface="+mn-lt"/>
              </a:rPr>
              <a:t> </a:t>
            </a:r>
            <a:r>
              <a:rPr lang="tr-TR" sz="1800" err="1">
                <a:ea typeface="+mn-lt"/>
                <a:cs typeface="+mn-lt"/>
              </a:rPr>
              <a:t>immense</a:t>
            </a:r>
            <a:r>
              <a:rPr lang="tr-TR" sz="1800">
                <a:ea typeface="+mn-lt"/>
                <a:cs typeface="+mn-lt"/>
              </a:rPr>
              <a:t> </a:t>
            </a:r>
            <a:r>
              <a:rPr lang="tr-TR" sz="1800" err="1">
                <a:ea typeface="+mn-lt"/>
                <a:cs typeface="+mn-lt"/>
              </a:rPr>
              <a:t>complexity</a:t>
            </a:r>
            <a:r>
              <a:rPr lang="tr-TR" sz="1800">
                <a:ea typeface="+mn-lt"/>
                <a:cs typeface="+mn-lt"/>
              </a:rPr>
              <a:t> </a:t>
            </a:r>
            <a:r>
              <a:rPr lang="tr-TR" sz="1800" err="1">
                <a:ea typeface="+mn-lt"/>
                <a:cs typeface="+mn-lt"/>
              </a:rPr>
              <a:t>and</a:t>
            </a:r>
            <a:r>
              <a:rPr lang="tr-TR" sz="1800">
                <a:ea typeface="+mn-lt"/>
                <a:cs typeface="+mn-lt"/>
              </a:rPr>
              <a:t> </a:t>
            </a:r>
            <a:r>
              <a:rPr lang="tr-TR" sz="1800" err="1">
                <a:ea typeface="+mn-lt"/>
                <a:cs typeface="+mn-lt"/>
              </a:rPr>
              <a:t>high-frequency</a:t>
            </a:r>
            <a:r>
              <a:rPr lang="tr-TR" sz="1800">
                <a:ea typeface="+mn-lt"/>
                <a:cs typeface="+mn-lt"/>
              </a:rPr>
              <a:t> </a:t>
            </a:r>
            <a:r>
              <a:rPr lang="tr-TR" sz="1800" err="1">
                <a:ea typeface="+mn-lt"/>
                <a:cs typeface="+mn-lt"/>
              </a:rPr>
              <a:t>outputs</a:t>
            </a:r>
            <a:r>
              <a:rPr lang="tr-TR" sz="1800">
                <a:ea typeface="+mn-lt"/>
                <a:cs typeface="+mn-lt"/>
              </a:rPr>
              <a:t> of </a:t>
            </a:r>
            <a:r>
              <a:rPr lang="tr-TR" sz="1800" err="1">
                <a:ea typeface="+mn-lt"/>
                <a:cs typeface="+mn-lt"/>
              </a:rPr>
              <a:t>the</a:t>
            </a:r>
            <a:r>
              <a:rPr lang="tr-TR" sz="1800">
                <a:ea typeface="+mn-lt"/>
                <a:cs typeface="+mn-lt"/>
              </a:rPr>
              <a:t> </a:t>
            </a:r>
            <a:r>
              <a:rPr lang="tr-TR" sz="1800" err="1">
                <a:ea typeface="+mn-lt"/>
                <a:cs typeface="+mn-lt"/>
              </a:rPr>
              <a:t>activations</a:t>
            </a:r>
            <a:r>
              <a:rPr lang="tr-TR" sz="1800">
                <a:ea typeface="+mn-lt"/>
                <a:cs typeface="+mn-lt"/>
              </a:rPr>
              <a:t> </a:t>
            </a:r>
            <a:r>
              <a:rPr lang="tr-TR" sz="1800" err="1">
                <a:ea typeface="+mn-lt"/>
                <a:cs typeface="+mn-lt"/>
              </a:rPr>
              <a:t>occurring</a:t>
            </a:r>
            <a:r>
              <a:rPr lang="tr-TR" sz="1800">
                <a:ea typeface="+mn-lt"/>
                <a:cs typeface="+mn-lt"/>
              </a:rPr>
              <a:t> in skeletal </a:t>
            </a:r>
            <a:r>
              <a:rPr lang="tr-TR" sz="1800" err="1">
                <a:ea typeface="+mn-lt"/>
                <a:cs typeface="+mn-lt"/>
              </a:rPr>
              <a:t>muscles</a:t>
            </a:r>
            <a:r>
              <a:rPr lang="tr-TR" sz="1800">
                <a:ea typeface="+mn-lt"/>
                <a:cs typeface="+mn-lt"/>
              </a:rPr>
              <a:t>.</a:t>
            </a:r>
            <a:endParaRPr lang="tr-TR" sz="1800" err="1">
              <a:ea typeface="+mn-lt"/>
              <a:cs typeface="+mn-lt"/>
            </a:endParaRPr>
          </a:p>
          <a:p>
            <a:endParaRPr lang="tr-TR" sz="1800">
              <a:ea typeface="+mn-lt"/>
              <a:cs typeface="+mn-lt"/>
            </a:endParaRPr>
          </a:p>
          <a:p>
            <a:r>
              <a:rPr lang="tr-TR" sz="1800">
                <a:ea typeface="+mn-lt"/>
                <a:cs typeface="+mn-lt"/>
              </a:rPr>
              <a:t>Even after preliminary </a:t>
            </a:r>
            <a:r>
              <a:rPr lang="tr-TR" sz="1800" err="1">
                <a:ea typeface="+mn-lt"/>
                <a:cs typeface="+mn-lt"/>
              </a:rPr>
              <a:t>amplification</a:t>
            </a:r>
            <a:r>
              <a:rPr lang="tr-TR" sz="1800">
                <a:ea typeface="+mn-lt"/>
                <a:cs typeface="+mn-lt"/>
              </a:rPr>
              <a:t> </a:t>
            </a:r>
            <a:r>
              <a:rPr lang="tr-TR" sz="1800" err="1">
                <a:ea typeface="+mn-lt"/>
                <a:cs typeface="+mn-lt"/>
              </a:rPr>
              <a:t>and</a:t>
            </a:r>
            <a:r>
              <a:rPr lang="tr-TR" sz="1800">
                <a:ea typeface="+mn-lt"/>
                <a:cs typeface="+mn-lt"/>
              </a:rPr>
              <a:t> </a:t>
            </a:r>
            <a:r>
              <a:rPr lang="tr-TR" sz="1800" err="1">
                <a:ea typeface="+mn-lt"/>
                <a:cs typeface="+mn-lt"/>
              </a:rPr>
              <a:t>band-pass</a:t>
            </a:r>
            <a:r>
              <a:rPr lang="tr-TR" sz="1800">
                <a:ea typeface="+mn-lt"/>
                <a:cs typeface="+mn-lt"/>
              </a:rPr>
              <a:t> </a:t>
            </a:r>
            <a:r>
              <a:rPr lang="tr-TR" sz="1800" err="1">
                <a:ea typeface="+mn-lt"/>
                <a:cs typeface="+mn-lt"/>
              </a:rPr>
              <a:t>filtering</a:t>
            </a:r>
            <a:r>
              <a:rPr lang="tr-TR" sz="1800">
                <a:ea typeface="+mn-lt"/>
                <a:cs typeface="+mn-lt"/>
              </a:rPr>
              <a:t>, </a:t>
            </a:r>
            <a:r>
              <a:rPr lang="tr-TR" sz="1800" err="1">
                <a:ea typeface="+mn-lt"/>
                <a:cs typeface="+mn-lt"/>
              </a:rPr>
              <a:t>extracting</a:t>
            </a:r>
            <a:r>
              <a:rPr lang="tr-TR" sz="1800">
                <a:ea typeface="+mn-lt"/>
                <a:cs typeface="+mn-lt"/>
              </a:rPr>
              <a:t> </a:t>
            </a:r>
            <a:r>
              <a:rPr lang="tr-TR" sz="1800" err="1">
                <a:ea typeface="+mn-lt"/>
                <a:cs typeface="+mn-lt"/>
              </a:rPr>
              <a:t>meaningful</a:t>
            </a:r>
            <a:r>
              <a:rPr lang="tr-TR" sz="1800">
                <a:ea typeface="+mn-lt"/>
                <a:cs typeface="+mn-lt"/>
              </a:rPr>
              <a:t> </a:t>
            </a:r>
            <a:r>
              <a:rPr lang="tr-TR" sz="1800" err="1">
                <a:ea typeface="+mn-lt"/>
                <a:cs typeface="+mn-lt"/>
              </a:rPr>
              <a:t>features</a:t>
            </a:r>
            <a:r>
              <a:rPr lang="tr-TR" sz="1800">
                <a:ea typeface="+mn-lt"/>
                <a:cs typeface="+mn-lt"/>
              </a:rPr>
              <a:t> </a:t>
            </a:r>
            <a:r>
              <a:rPr lang="tr-TR" sz="1800" err="1">
                <a:ea typeface="+mn-lt"/>
                <a:cs typeface="+mn-lt"/>
              </a:rPr>
              <a:t>from</a:t>
            </a:r>
            <a:r>
              <a:rPr lang="tr-TR" sz="1800">
                <a:ea typeface="+mn-lt"/>
                <a:cs typeface="+mn-lt"/>
              </a:rPr>
              <a:t> </a:t>
            </a:r>
            <a:r>
              <a:rPr lang="tr-TR" sz="1800" err="1">
                <a:ea typeface="+mn-lt"/>
                <a:cs typeface="+mn-lt"/>
              </a:rPr>
              <a:t>the</a:t>
            </a:r>
            <a:r>
              <a:rPr lang="tr-TR" sz="1800">
                <a:ea typeface="+mn-lt"/>
                <a:cs typeface="+mn-lt"/>
              </a:rPr>
              <a:t> </a:t>
            </a:r>
            <a:r>
              <a:rPr lang="tr-TR" sz="1800" err="1">
                <a:ea typeface="+mn-lt"/>
                <a:cs typeface="+mn-lt"/>
              </a:rPr>
              <a:t>processed</a:t>
            </a:r>
            <a:r>
              <a:rPr lang="tr-TR" sz="1800">
                <a:ea typeface="+mn-lt"/>
                <a:cs typeface="+mn-lt"/>
              </a:rPr>
              <a:t> </a:t>
            </a:r>
            <a:r>
              <a:rPr lang="tr-TR" sz="1800" err="1">
                <a:ea typeface="+mn-lt"/>
                <a:cs typeface="+mn-lt"/>
              </a:rPr>
              <a:t>signals</a:t>
            </a:r>
            <a:r>
              <a:rPr lang="tr-TR" sz="1800">
                <a:ea typeface="+mn-lt"/>
                <a:cs typeface="+mn-lt"/>
              </a:rPr>
              <a:t> is difficult.</a:t>
            </a:r>
            <a:endParaRPr lang="tr-TR" sz="1800">
              <a:cs typeface="Calibri"/>
            </a:endParaRPr>
          </a:p>
        </p:txBody>
      </p:sp>
    </p:spTree>
    <p:extLst>
      <p:ext uri="{BB962C8B-B14F-4D97-AF65-F5344CB8AC3E}">
        <p14:creationId xmlns:p14="http://schemas.microsoft.com/office/powerpoint/2010/main" val="680678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9">
            <a:extLst>
              <a:ext uri="{FF2B5EF4-FFF2-40B4-BE49-F238E27FC236}">
                <a16:creationId xmlns:a16="http://schemas.microsoft.com/office/drawing/2014/main" id="{1CD81A2A-6ED4-4EF4-A14C-912D31E148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Başlık 1">
            <a:extLst>
              <a:ext uri="{FF2B5EF4-FFF2-40B4-BE49-F238E27FC236}">
                <a16:creationId xmlns:a16="http://schemas.microsoft.com/office/drawing/2014/main" id="{804D7956-AECA-3F70-CCFF-EFE091A171FE}"/>
              </a:ext>
            </a:extLst>
          </p:cNvPr>
          <p:cNvSpPr>
            <a:spLocks noGrp="1"/>
          </p:cNvSpPr>
          <p:nvPr>
            <p:ph type="title"/>
          </p:nvPr>
        </p:nvSpPr>
        <p:spPr>
          <a:xfrm>
            <a:off x="838200" y="365125"/>
            <a:ext cx="5393361" cy="1325563"/>
          </a:xfrm>
        </p:spPr>
        <p:txBody>
          <a:bodyPr>
            <a:normAutofit/>
          </a:bodyPr>
          <a:lstStyle/>
          <a:p>
            <a:r>
              <a:rPr lang="tr-TR" dirty="0" err="1">
                <a:cs typeface="Calibri Light"/>
              </a:rPr>
              <a:t>The</a:t>
            </a:r>
            <a:r>
              <a:rPr lang="tr-TR" dirty="0">
                <a:cs typeface="Calibri Light"/>
              </a:rPr>
              <a:t> </a:t>
            </a:r>
            <a:r>
              <a:rPr lang="tr-TR" dirty="0" err="1">
                <a:cs typeface="Calibri Light"/>
              </a:rPr>
              <a:t>aim</a:t>
            </a:r>
            <a:r>
              <a:rPr lang="tr-TR" dirty="0">
                <a:cs typeface="Calibri Light"/>
              </a:rPr>
              <a:t> of </a:t>
            </a:r>
            <a:r>
              <a:rPr lang="tr-TR" dirty="0" err="1">
                <a:cs typeface="Calibri Light"/>
              </a:rPr>
              <a:t>the</a:t>
            </a:r>
            <a:r>
              <a:rPr lang="tr-TR" dirty="0">
                <a:cs typeface="Calibri Light"/>
              </a:rPr>
              <a:t> </a:t>
            </a:r>
            <a:r>
              <a:rPr lang="tr-TR" dirty="0" err="1">
                <a:cs typeface="Calibri Light"/>
              </a:rPr>
              <a:t>work</a:t>
            </a:r>
            <a:endParaRPr lang="tr-TR" dirty="0" err="1"/>
          </a:p>
        </p:txBody>
      </p:sp>
      <p:sp>
        <p:nvSpPr>
          <p:cNvPr id="12" name="Freeform: Shape 11">
            <a:extLst>
              <a:ext uri="{FF2B5EF4-FFF2-40B4-BE49-F238E27FC236}">
                <a16:creationId xmlns:a16="http://schemas.microsoft.com/office/drawing/2014/main" id="{1661932C-CA15-4E17-B115-FAE7CBEE47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198657" y="1"/>
            <a:ext cx="1155142" cy="625027"/>
          </a:xfrm>
          <a:custGeom>
            <a:avLst/>
            <a:gdLst>
              <a:gd name="connsiteX0" fmla="*/ 4784 w 1155142"/>
              <a:gd name="connsiteY0" fmla="*/ 0 h 625027"/>
              <a:gd name="connsiteX1" fmla="*/ 1150358 w 1155142"/>
              <a:gd name="connsiteY1" fmla="*/ 0 h 625027"/>
              <a:gd name="connsiteX2" fmla="*/ 1155142 w 1155142"/>
              <a:gd name="connsiteY2" fmla="*/ 47456 h 625027"/>
              <a:gd name="connsiteX3" fmla="*/ 577571 w 1155142"/>
              <a:gd name="connsiteY3" fmla="*/ 625027 h 625027"/>
              <a:gd name="connsiteX4" fmla="*/ 0 w 1155142"/>
              <a:gd name="connsiteY4" fmla="*/ 47456 h 6250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625027">
                <a:moveTo>
                  <a:pt x="4784" y="0"/>
                </a:moveTo>
                <a:lnTo>
                  <a:pt x="1150358" y="0"/>
                </a:lnTo>
                <a:lnTo>
                  <a:pt x="1155142" y="47456"/>
                </a:lnTo>
                <a:cubicBezTo>
                  <a:pt x="1155142" y="366440"/>
                  <a:pt x="896555" y="625027"/>
                  <a:pt x="577571" y="625027"/>
                </a:cubicBezTo>
                <a:cubicBezTo>
                  <a:pt x="258587" y="625027"/>
                  <a:pt x="0" y="366440"/>
                  <a:pt x="0" y="47456"/>
                </a:cubicBezTo>
                <a:close/>
              </a:path>
            </a:pathLst>
          </a:cu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İçerik Yer Tutucusu 2">
            <a:extLst>
              <a:ext uri="{FF2B5EF4-FFF2-40B4-BE49-F238E27FC236}">
                <a16:creationId xmlns:a16="http://schemas.microsoft.com/office/drawing/2014/main" id="{15AB0899-C855-A84A-64FF-DB402435D3E5}"/>
              </a:ext>
            </a:extLst>
          </p:cNvPr>
          <p:cNvSpPr>
            <a:spLocks noGrp="1"/>
          </p:cNvSpPr>
          <p:nvPr>
            <p:ph idx="1"/>
          </p:nvPr>
        </p:nvSpPr>
        <p:spPr>
          <a:xfrm>
            <a:off x="316089" y="1825625"/>
            <a:ext cx="5915472" cy="4351338"/>
          </a:xfrm>
        </p:spPr>
        <p:txBody>
          <a:bodyPr vert="horz" lIns="91440" tIns="45720" rIns="91440" bIns="45720" rtlCol="0" anchor="t">
            <a:normAutofit/>
          </a:bodyPr>
          <a:lstStyle/>
          <a:p>
            <a:pPr marL="457200" indent="-457200"/>
            <a:r>
              <a:rPr lang="tr-TR" sz="2400" dirty="0" err="1">
                <a:ea typeface="+mn-lt"/>
                <a:cs typeface="+mn-lt"/>
              </a:rPr>
              <a:t>Improving</a:t>
            </a:r>
            <a:r>
              <a:rPr lang="tr-TR" sz="2400" dirty="0">
                <a:ea typeface="+mn-lt"/>
                <a:cs typeface="+mn-lt"/>
              </a:rPr>
              <a:t> </a:t>
            </a:r>
            <a:r>
              <a:rPr lang="tr-TR" sz="2400" dirty="0" err="1">
                <a:ea typeface="+mn-lt"/>
                <a:cs typeface="+mn-lt"/>
              </a:rPr>
              <a:t>the</a:t>
            </a:r>
            <a:r>
              <a:rPr lang="tr-TR" sz="2400" dirty="0">
                <a:ea typeface="+mn-lt"/>
                <a:cs typeface="+mn-lt"/>
              </a:rPr>
              <a:t> </a:t>
            </a:r>
            <a:r>
              <a:rPr lang="tr-TR" sz="2400" dirty="0" err="1">
                <a:ea typeface="+mn-lt"/>
                <a:cs typeface="+mn-lt"/>
              </a:rPr>
              <a:t>generalization</a:t>
            </a:r>
            <a:r>
              <a:rPr lang="tr-TR" sz="2400" dirty="0">
                <a:ea typeface="+mn-lt"/>
                <a:cs typeface="+mn-lt"/>
              </a:rPr>
              <a:t> </a:t>
            </a:r>
            <a:r>
              <a:rPr lang="tr-TR" sz="2400" dirty="0" err="1">
                <a:ea typeface="+mn-lt"/>
                <a:cs typeface="+mn-lt"/>
              </a:rPr>
              <a:t>performance</a:t>
            </a:r>
            <a:r>
              <a:rPr lang="tr-TR" sz="2400" dirty="0">
                <a:ea typeface="+mn-lt"/>
                <a:cs typeface="+mn-lt"/>
              </a:rPr>
              <a:t> of </a:t>
            </a:r>
            <a:r>
              <a:rPr lang="tr-TR" sz="2400" dirty="0" err="1">
                <a:ea typeface="+mn-lt"/>
                <a:cs typeface="+mn-lt"/>
              </a:rPr>
              <a:t>the</a:t>
            </a:r>
            <a:r>
              <a:rPr lang="tr-TR" sz="2400" dirty="0">
                <a:ea typeface="+mn-lt"/>
                <a:cs typeface="+mn-lt"/>
              </a:rPr>
              <a:t> </a:t>
            </a:r>
            <a:r>
              <a:rPr lang="tr-TR" sz="2400" dirty="0" err="1">
                <a:ea typeface="+mn-lt"/>
                <a:cs typeface="+mn-lt"/>
              </a:rPr>
              <a:t>methods</a:t>
            </a:r>
            <a:r>
              <a:rPr lang="tr-TR" sz="2400" dirty="0">
                <a:ea typeface="+mn-lt"/>
                <a:cs typeface="+mn-lt"/>
              </a:rPr>
              <a:t> </a:t>
            </a:r>
            <a:r>
              <a:rPr lang="tr-TR" sz="2400" dirty="0" err="1">
                <a:ea typeface="+mn-lt"/>
                <a:cs typeface="+mn-lt"/>
              </a:rPr>
              <a:t>used</a:t>
            </a:r>
            <a:r>
              <a:rPr lang="tr-TR" sz="2400" dirty="0">
                <a:ea typeface="+mn-lt"/>
                <a:cs typeface="+mn-lt"/>
              </a:rPr>
              <a:t> in </a:t>
            </a:r>
            <a:r>
              <a:rPr lang="tr-TR" sz="2400" dirty="0" err="1">
                <a:ea typeface="+mn-lt"/>
                <a:cs typeface="+mn-lt"/>
              </a:rPr>
              <a:t>certain</a:t>
            </a:r>
            <a:r>
              <a:rPr lang="tr-TR" sz="2400" dirty="0">
                <a:ea typeface="+mn-lt"/>
                <a:cs typeface="+mn-lt"/>
              </a:rPr>
              <a:t> </a:t>
            </a:r>
            <a:r>
              <a:rPr lang="tr-TR" sz="2400" dirty="0" err="1">
                <a:ea typeface="+mn-lt"/>
                <a:cs typeface="+mn-lt"/>
              </a:rPr>
              <a:t>scenarios</a:t>
            </a:r>
            <a:r>
              <a:rPr lang="tr-TR" sz="2400" dirty="0">
                <a:ea typeface="+mn-lt"/>
                <a:cs typeface="+mn-lt"/>
              </a:rPr>
              <a:t> </a:t>
            </a:r>
            <a:r>
              <a:rPr lang="tr-TR" sz="2400" dirty="0" err="1">
                <a:ea typeface="+mn-lt"/>
                <a:cs typeface="+mn-lt"/>
              </a:rPr>
              <a:t>to</a:t>
            </a:r>
            <a:r>
              <a:rPr lang="tr-TR" sz="2400" dirty="0">
                <a:ea typeface="+mn-lt"/>
                <a:cs typeface="+mn-lt"/>
              </a:rPr>
              <a:t> </a:t>
            </a:r>
            <a:r>
              <a:rPr lang="tr-TR" sz="2400" dirty="0" err="1">
                <a:ea typeface="+mn-lt"/>
                <a:cs typeface="+mn-lt"/>
              </a:rPr>
              <a:t>use</a:t>
            </a:r>
            <a:r>
              <a:rPr lang="tr-TR" sz="2400" dirty="0">
                <a:ea typeface="+mn-lt"/>
                <a:cs typeface="+mn-lt"/>
              </a:rPr>
              <a:t> </a:t>
            </a:r>
            <a:r>
              <a:rPr lang="tr-TR" sz="2400" dirty="0" err="1">
                <a:ea typeface="+mn-lt"/>
                <a:cs typeface="+mn-lt"/>
              </a:rPr>
              <a:t>under</a:t>
            </a:r>
            <a:r>
              <a:rPr lang="tr-TR" sz="2400" dirty="0">
                <a:ea typeface="+mn-lt"/>
                <a:cs typeface="+mn-lt"/>
              </a:rPr>
              <a:t> a </a:t>
            </a:r>
            <a:r>
              <a:rPr lang="tr-TR" sz="2400" dirty="0" err="1">
                <a:ea typeface="+mn-lt"/>
                <a:cs typeface="+mn-lt"/>
              </a:rPr>
              <a:t>wider</a:t>
            </a:r>
            <a:r>
              <a:rPr lang="tr-TR" sz="2400" dirty="0">
                <a:ea typeface="+mn-lt"/>
                <a:cs typeface="+mn-lt"/>
              </a:rPr>
              <a:t> </a:t>
            </a:r>
            <a:r>
              <a:rPr lang="tr-TR" sz="2400" dirty="0" err="1">
                <a:ea typeface="+mn-lt"/>
                <a:cs typeface="+mn-lt"/>
              </a:rPr>
              <a:t>range</a:t>
            </a:r>
            <a:r>
              <a:rPr lang="tr-TR" sz="2400" dirty="0">
                <a:ea typeface="+mn-lt"/>
                <a:cs typeface="+mn-lt"/>
              </a:rPr>
              <a:t> of </a:t>
            </a:r>
            <a:r>
              <a:rPr lang="tr-TR" sz="2400" dirty="0" err="1">
                <a:ea typeface="+mn-lt"/>
                <a:cs typeface="+mn-lt"/>
              </a:rPr>
              <a:t>conditions</a:t>
            </a:r>
            <a:r>
              <a:rPr lang="tr-TR" sz="2400" dirty="0">
                <a:ea typeface="+mn-lt"/>
                <a:cs typeface="+mn-lt"/>
              </a:rPr>
              <a:t>.</a:t>
            </a:r>
            <a:endParaRPr lang="tr-TR" dirty="0">
              <a:cs typeface="Calibri" panose="020F0502020204030204"/>
            </a:endParaRPr>
          </a:p>
          <a:p>
            <a:pPr marL="0" indent="0">
              <a:buNone/>
            </a:pPr>
            <a:endParaRPr lang="tr-TR" sz="2400">
              <a:ea typeface="+mn-lt"/>
              <a:cs typeface="+mn-lt"/>
            </a:endParaRPr>
          </a:p>
          <a:p>
            <a:pPr marL="457200" indent="-457200"/>
            <a:r>
              <a:rPr lang="tr-TR" sz="2400" dirty="0" err="1">
                <a:ea typeface="+mn-lt"/>
                <a:cs typeface="+mn-lt"/>
              </a:rPr>
              <a:t>Providing</a:t>
            </a:r>
            <a:r>
              <a:rPr lang="tr-TR" sz="2400" dirty="0">
                <a:ea typeface="+mn-lt"/>
                <a:cs typeface="+mn-lt"/>
              </a:rPr>
              <a:t> </a:t>
            </a:r>
            <a:r>
              <a:rPr lang="tr-TR" sz="2400" dirty="0" err="1">
                <a:ea typeface="+mn-lt"/>
                <a:cs typeface="+mn-lt"/>
              </a:rPr>
              <a:t>robust</a:t>
            </a:r>
            <a:r>
              <a:rPr lang="tr-TR" sz="2400" dirty="0">
                <a:ea typeface="+mn-lt"/>
                <a:cs typeface="+mn-lt"/>
              </a:rPr>
              <a:t> </a:t>
            </a:r>
            <a:r>
              <a:rPr lang="tr-TR" sz="2400" dirty="0" err="1">
                <a:ea typeface="+mn-lt"/>
                <a:cs typeface="+mn-lt"/>
              </a:rPr>
              <a:t>and</a:t>
            </a:r>
            <a:r>
              <a:rPr lang="tr-TR" sz="2400" dirty="0">
                <a:ea typeface="+mn-lt"/>
                <a:cs typeface="+mn-lt"/>
              </a:rPr>
              <a:t> </a:t>
            </a:r>
            <a:r>
              <a:rPr lang="tr-TR" sz="2400" dirty="0" err="1">
                <a:ea typeface="+mn-lt"/>
                <a:cs typeface="+mn-lt"/>
              </a:rPr>
              <a:t>scalable</a:t>
            </a:r>
            <a:r>
              <a:rPr lang="tr-TR" sz="2400" dirty="0">
                <a:ea typeface="+mn-lt"/>
                <a:cs typeface="+mn-lt"/>
              </a:rPr>
              <a:t> </a:t>
            </a:r>
            <a:r>
              <a:rPr lang="tr-TR" sz="2400" dirty="0" err="1">
                <a:ea typeface="+mn-lt"/>
                <a:cs typeface="+mn-lt"/>
              </a:rPr>
              <a:t>heuristics</a:t>
            </a:r>
            <a:r>
              <a:rPr lang="tr-TR" sz="2400" dirty="0">
                <a:ea typeface="+mn-lt"/>
                <a:cs typeface="+mn-lt"/>
              </a:rPr>
              <a:t> </a:t>
            </a:r>
            <a:r>
              <a:rPr lang="tr-TR" sz="2400" dirty="0" err="1">
                <a:ea typeface="+mn-lt"/>
                <a:cs typeface="+mn-lt"/>
              </a:rPr>
              <a:t>such</a:t>
            </a:r>
            <a:r>
              <a:rPr lang="tr-TR" sz="2400" dirty="0">
                <a:ea typeface="+mn-lt"/>
                <a:cs typeface="+mn-lt"/>
              </a:rPr>
              <a:t> as </a:t>
            </a:r>
            <a:r>
              <a:rPr lang="tr-TR" sz="2400" dirty="0" err="1">
                <a:ea typeface="+mn-lt"/>
                <a:cs typeface="+mn-lt"/>
              </a:rPr>
              <a:t>preprocessing</a:t>
            </a:r>
            <a:r>
              <a:rPr lang="tr-TR" sz="2400" dirty="0">
                <a:ea typeface="+mn-lt"/>
                <a:cs typeface="+mn-lt"/>
              </a:rPr>
              <a:t> </a:t>
            </a:r>
            <a:r>
              <a:rPr lang="tr-TR" sz="2400" dirty="0" err="1">
                <a:ea typeface="+mn-lt"/>
                <a:cs typeface="+mn-lt"/>
              </a:rPr>
              <a:t>methods</a:t>
            </a:r>
            <a:r>
              <a:rPr lang="tr-TR" sz="2400" dirty="0">
                <a:ea typeface="+mn-lt"/>
                <a:cs typeface="+mn-lt"/>
              </a:rPr>
              <a:t>, model </a:t>
            </a:r>
            <a:r>
              <a:rPr lang="tr-TR" sz="2400" dirty="0" err="1">
                <a:ea typeface="+mn-lt"/>
                <a:cs typeface="+mn-lt"/>
              </a:rPr>
              <a:t>architectures</a:t>
            </a:r>
            <a:r>
              <a:rPr lang="tr-TR" sz="2400" dirty="0">
                <a:ea typeface="+mn-lt"/>
                <a:cs typeface="+mn-lt"/>
              </a:rPr>
              <a:t>, </a:t>
            </a:r>
            <a:r>
              <a:rPr lang="tr-TR" sz="2400" dirty="0" err="1">
                <a:ea typeface="+mn-lt"/>
                <a:cs typeface="+mn-lt"/>
              </a:rPr>
              <a:t>and</a:t>
            </a:r>
            <a:r>
              <a:rPr lang="tr-TR" sz="2400" dirty="0">
                <a:ea typeface="+mn-lt"/>
                <a:cs typeface="+mn-lt"/>
              </a:rPr>
              <a:t> </a:t>
            </a:r>
            <a:r>
              <a:rPr lang="tr-TR" sz="2400" dirty="0" err="1">
                <a:ea typeface="+mn-lt"/>
                <a:cs typeface="+mn-lt"/>
              </a:rPr>
              <a:t>training</a:t>
            </a:r>
            <a:r>
              <a:rPr lang="tr-TR" sz="2400" dirty="0">
                <a:ea typeface="+mn-lt"/>
                <a:cs typeface="+mn-lt"/>
              </a:rPr>
              <a:t> </a:t>
            </a:r>
            <a:r>
              <a:rPr lang="tr-TR" sz="2400" dirty="0" err="1">
                <a:ea typeface="+mn-lt"/>
                <a:cs typeface="+mn-lt"/>
              </a:rPr>
              <a:t>procedures</a:t>
            </a:r>
            <a:r>
              <a:rPr lang="tr-TR" sz="2400" dirty="0">
                <a:ea typeface="+mn-lt"/>
                <a:cs typeface="+mn-lt"/>
              </a:rPr>
              <a:t> </a:t>
            </a:r>
            <a:r>
              <a:rPr lang="tr-TR" sz="2400" dirty="0" err="1">
                <a:ea typeface="+mn-lt"/>
                <a:cs typeface="+mn-lt"/>
              </a:rPr>
              <a:t>for</a:t>
            </a:r>
            <a:r>
              <a:rPr lang="tr-TR" sz="2400" dirty="0">
                <a:ea typeface="+mn-lt"/>
                <a:cs typeface="+mn-lt"/>
              </a:rPr>
              <a:t> </a:t>
            </a:r>
            <a:r>
              <a:rPr lang="tr-TR" sz="2400" dirty="0" err="1">
                <a:ea typeface="+mn-lt"/>
                <a:cs typeface="+mn-lt"/>
              </a:rPr>
              <a:t>performing</a:t>
            </a:r>
            <a:r>
              <a:rPr lang="tr-TR" sz="2400" dirty="0">
                <a:ea typeface="+mn-lt"/>
                <a:cs typeface="+mn-lt"/>
              </a:rPr>
              <a:t> </a:t>
            </a:r>
            <a:r>
              <a:rPr lang="tr-TR" sz="2400" dirty="0" err="1">
                <a:ea typeface="+mn-lt"/>
                <a:cs typeface="+mn-lt"/>
              </a:rPr>
              <a:t>motion</a:t>
            </a:r>
            <a:r>
              <a:rPr lang="tr-TR" sz="2400" dirty="0">
                <a:ea typeface="+mn-lt"/>
                <a:cs typeface="+mn-lt"/>
              </a:rPr>
              <a:t>/</a:t>
            </a:r>
            <a:r>
              <a:rPr lang="tr-TR" sz="2400" dirty="0" err="1">
                <a:ea typeface="+mn-lt"/>
                <a:cs typeface="+mn-lt"/>
              </a:rPr>
              <a:t>gesture</a:t>
            </a:r>
            <a:r>
              <a:rPr lang="tr-TR" sz="2400" dirty="0">
                <a:ea typeface="+mn-lt"/>
                <a:cs typeface="+mn-lt"/>
              </a:rPr>
              <a:t> </a:t>
            </a:r>
            <a:r>
              <a:rPr lang="tr-TR" sz="2400" dirty="0" err="1">
                <a:ea typeface="+mn-lt"/>
                <a:cs typeface="+mn-lt"/>
              </a:rPr>
              <a:t>recognition</a:t>
            </a:r>
            <a:r>
              <a:rPr lang="tr-TR" sz="2400" dirty="0">
                <a:ea typeface="+mn-lt"/>
                <a:cs typeface="+mn-lt"/>
              </a:rPr>
              <a:t> </a:t>
            </a:r>
            <a:r>
              <a:rPr lang="tr-TR" sz="2400" dirty="0" err="1">
                <a:ea typeface="+mn-lt"/>
                <a:cs typeface="+mn-lt"/>
              </a:rPr>
              <a:t>from</a:t>
            </a:r>
            <a:r>
              <a:rPr lang="tr-TR" sz="2400" dirty="0">
                <a:ea typeface="+mn-lt"/>
                <a:cs typeface="+mn-lt"/>
              </a:rPr>
              <a:t> </a:t>
            </a:r>
            <a:r>
              <a:rPr lang="tr-TR" sz="2400" dirty="0" err="1">
                <a:ea typeface="+mn-lt"/>
                <a:cs typeface="+mn-lt"/>
              </a:rPr>
              <a:t>sEMG</a:t>
            </a:r>
            <a:r>
              <a:rPr lang="tr-TR" sz="2400" dirty="0">
                <a:ea typeface="+mn-lt"/>
                <a:cs typeface="+mn-lt"/>
              </a:rPr>
              <a:t> </a:t>
            </a:r>
            <a:r>
              <a:rPr lang="tr-TR" sz="2400" dirty="0" err="1">
                <a:ea typeface="+mn-lt"/>
                <a:cs typeface="+mn-lt"/>
              </a:rPr>
              <a:t>signals</a:t>
            </a:r>
            <a:r>
              <a:rPr lang="tr-TR" sz="2400" dirty="0">
                <a:ea typeface="+mn-lt"/>
                <a:cs typeface="+mn-lt"/>
              </a:rPr>
              <a:t> </a:t>
            </a:r>
            <a:r>
              <a:rPr lang="tr-TR" sz="2400" dirty="0" err="1">
                <a:ea typeface="+mn-lt"/>
                <a:cs typeface="+mn-lt"/>
              </a:rPr>
              <a:t>collected</a:t>
            </a:r>
            <a:r>
              <a:rPr lang="tr-TR" sz="2400" dirty="0">
                <a:ea typeface="+mn-lt"/>
                <a:cs typeface="+mn-lt"/>
              </a:rPr>
              <a:t> </a:t>
            </a:r>
            <a:r>
              <a:rPr lang="tr-TR" sz="2400" dirty="0" err="1">
                <a:ea typeface="+mn-lt"/>
                <a:cs typeface="+mn-lt"/>
              </a:rPr>
              <a:t>under</a:t>
            </a:r>
            <a:r>
              <a:rPr lang="tr-TR" sz="2400" dirty="0">
                <a:ea typeface="+mn-lt"/>
                <a:cs typeface="+mn-lt"/>
              </a:rPr>
              <a:t> </a:t>
            </a:r>
            <a:r>
              <a:rPr lang="tr-TR" sz="2400" dirty="0" err="1">
                <a:ea typeface="+mn-lt"/>
                <a:cs typeface="+mn-lt"/>
              </a:rPr>
              <a:t>various</a:t>
            </a:r>
            <a:r>
              <a:rPr lang="tr-TR" sz="2400" dirty="0">
                <a:ea typeface="+mn-lt"/>
                <a:cs typeface="+mn-lt"/>
              </a:rPr>
              <a:t> </a:t>
            </a:r>
            <a:r>
              <a:rPr lang="tr-TR" sz="2400" dirty="0" err="1">
                <a:ea typeface="+mn-lt"/>
                <a:cs typeface="+mn-lt"/>
              </a:rPr>
              <a:t>changing</a:t>
            </a:r>
            <a:r>
              <a:rPr lang="tr-TR" sz="2400" dirty="0">
                <a:ea typeface="+mn-lt"/>
                <a:cs typeface="+mn-lt"/>
              </a:rPr>
              <a:t> </a:t>
            </a:r>
            <a:r>
              <a:rPr lang="tr-TR" sz="2400" dirty="0" err="1">
                <a:ea typeface="+mn-lt"/>
                <a:cs typeface="+mn-lt"/>
              </a:rPr>
              <a:t>circumstances</a:t>
            </a:r>
            <a:r>
              <a:rPr lang="tr-TR" sz="2400" dirty="0">
                <a:ea typeface="+mn-lt"/>
                <a:cs typeface="+mn-lt"/>
              </a:rPr>
              <a:t>. </a:t>
            </a:r>
            <a:endParaRPr lang="tr-TR" sz="2400" dirty="0">
              <a:cs typeface="Calibri"/>
            </a:endParaRPr>
          </a:p>
        </p:txBody>
      </p:sp>
      <p:sp>
        <p:nvSpPr>
          <p:cNvPr id="15" name="Oval 13">
            <a:extLst>
              <a:ext uri="{FF2B5EF4-FFF2-40B4-BE49-F238E27FC236}">
                <a16:creationId xmlns:a16="http://schemas.microsoft.com/office/drawing/2014/main" id="{8590ADD5-9383-4D3D-9047-3DA2593CCB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8185" y="3423959"/>
            <a:ext cx="540822" cy="540822"/>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6" descr="İstatistikler">
            <a:extLst>
              <a:ext uri="{FF2B5EF4-FFF2-40B4-BE49-F238E27FC236}">
                <a16:creationId xmlns:a16="http://schemas.microsoft.com/office/drawing/2014/main" id="{7BA96B80-8A55-90BD-7E23-6DA5214461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7184" y="1216485"/>
            <a:ext cx="3781051" cy="3781051"/>
          </a:xfrm>
          <a:custGeom>
            <a:avLst/>
            <a:gdLst/>
            <a:ahLst/>
            <a:cxnLst/>
            <a:rect l="l" t="t" r="r" b="b"/>
            <a:pathLst>
              <a:path w="4114800" h="5712488">
                <a:moveTo>
                  <a:pt x="133155" y="0"/>
                </a:moveTo>
                <a:lnTo>
                  <a:pt x="3981645" y="0"/>
                </a:lnTo>
                <a:cubicBezTo>
                  <a:pt x="4055184" y="0"/>
                  <a:pt x="4114800" y="59616"/>
                  <a:pt x="4114800" y="133155"/>
                </a:cubicBezTo>
                <a:lnTo>
                  <a:pt x="4114800" y="5579333"/>
                </a:lnTo>
                <a:cubicBezTo>
                  <a:pt x="4114800" y="5652872"/>
                  <a:pt x="4055184" y="5712488"/>
                  <a:pt x="3981645" y="5712488"/>
                </a:cubicBezTo>
                <a:lnTo>
                  <a:pt x="133155" y="5712488"/>
                </a:lnTo>
                <a:cubicBezTo>
                  <a:pt x="59616" y="5712488"/>
                  <a:pt x="0" y="5652872"/>
                  <a:pt x="0" y="5579333"/>
                </a:cubicBezTo>
                <a:lnTo>
                  <a:pt x="0" y="133155"/>
                </a:lnTo>
                <a:cubicBezTo>
                  <a:pt x="0" y="59616"/>
                  <a:pt x="59616" y="0"/>
                  <a:pt x="133155" y="0"/>
                </a:cubicBezTo>
                <a:close/>
              </a:path>
            </a:pathLst>
          </a:custGeom>
        </p:spPr>
      </p:pic>
      <p:sp>
        <p:nvSpPr>
          <p:cNvPr id="19" name="Freeform: Shape 15">
            <a:extLst>
              <a:ext uri="{FF2B5EF4-FFF2-40B4-BE49-F238E27FC236}">
                <a16:creationId xmlns:a16="http://schemas.microsoft.com/office/drawing/2014/main" id="{DABE3E45-88CF-45D8-8D40-C773324D9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9602" y="1"/>
            <a:ext cx="2066948" cy="1621879"/>
          </a:xfrm>
          <a:custGeom>
            <a:avLst/>
            <a:gdLst>
              <a:gd name="connsiteX0" fmla="*/ 0 w 2066948"/>
              <a:gd name="connsiteY0" fmla="*/ 0 h 1621879"/>
              <a:gd name="connsiteX1" fmla="*/ 123825 w 2066948"/>
              <a:gd name="connsiteY1" fmla="*/ 0 h 1621879"/>
              <a:gd name="connsiteX2" fmla="*/ 123825 w 2066948"/>
              <a:gd name="connsiteY2" fmla="*/ 1452620 h 1621879"/>
              <a:gd name="connsiteX3" fmla="*/ 1881378 w 2066948"/>
              <a:gd name="connsiteY3" fmla="*/ 436017 h 1621879"/>
              <a:gd name="connsiteX4" fmla="*/ 1127572 w 2066948"/>
              <a:gd name="connsiteY4" fmla="*/ 0 h 1621879"/>
              <a:gd name="connsiteX5" fmla="*/ 1374887 w 2066948"/>
              <a:gd name="connsiteY5" fmla="*/ 0 h 1621879"/>
              <a:gd name="connsiteX6" fmla="*/ 2035969 w 2066948"/>
              <a:gd name="connsiteY6" fmla="*/ 382391 h 1621879"/>
              <a:gd name="connsiteX7" fmla="*/ 2058648 w 2066948"/>
              <a:gd name="connsiteY7" fmla="*/ 466963 h 1621879"/>
              <a:gd name="connsiteX8" fmla="*/ 2035969 w 2066948"/>
              <a:gd name="connsiteY8" fmla="*/ 489642 h 1621879"/>
              <a:gd name="connsiteX9" fmla="*/ 92869 w 2066948"/>
              <a:gd name="connsiteY9" fmla="*/ 1613592 h 1621879"/>
              <a:gd name="connsiteX10" fmla="*/ 61913 w 2066948"/>
              <a:gd name="connsiteY10" fmla="*/ 1621879 h 1621879"/>
              <a:gd name="connsiteX11" fmla="*/ 0 w 2066948"/>
              <a:gd name="connsiteY11" fmla="*/ 1559967 h 1621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6948" h="1621879">
                <a:moveTo>
                  <a:pt x="0" y="0"/>
                </a:moveTo>
                <a:lnTo>
                  <a:pt x="123825" y="0"/>
                </a:lnTo>
                <a:lnTo>
                  <a:pt x="123825" y="1452620"/>
                </a:lnTo>
                <a:lnTo>
                  <a:pt x="1881378" y="436017"/>
                </a:lnTo>
                <a:lnTo>
                  <a:pt x="1127572" y="0"/>
                </a:lnTo>
                <a:lnTo>
                  <a:pt x="1374887" y="0"/>
                </a:lnTo>
                <a:lnTo>
                  <a:pt x="2035969" y="382391"/>
                </a:lnTo>
                <a:cubicBezTo>
                  <a:pt x="2065582" y="399479"/>
                  <a:pt x="2075745" y="437340"/>
                  <a:pt x="2058648" y="466963"/>
                </a:cubicBezTo>
                <a:cubicBezTo>
                  <a:pt x="2053219" y="476384"/>
                  <a:pt x="2045389" y="484204"/>
                  <a:pt x="2035969" y="489642"/>
                </a:cubicBezTo>
                <a:lnTo>
                  <a:pt x="92869" y="1613592"/>
                </a:lnTo>
                <a:cubicBezTo>
                  <a:pt x="83458" y="1619031"/>
                  <a:pt x="72780" y="1621889"/>
                  <a:pt x="61913" y="1621879"/>
                </a:cubicBezTo>
                <a:cubicBezTo>
                  <a:pt x="27719" y="1621879"/>
                  <a:pt x="0" y="1594161"/>
                  <a:pt x="0" y="1559967"/>
                </a:cubicBezTo>
                <a:close/>
              </a:path>
            </a:pathLst>
          </a:custGeom>
          <a:solidFill>
            <a:schemeClr val="accent6"/>
          </a:solidFill>
          <a:ln w="9525" cap="flat">
            <a:noFill/>
            <a:prstDash val="solid"/>
            <a:miter/>
          </a:ln>
        </p:spPr>
        <p:txBody>
          <a:bodyPr rtlCol="0" anchor="ctr"/>
          <a:lstStyle/>
          <a:p>
            <a:endParaRPr lang="en-US"/>
          </a:p>
        </p:txBody>
      </p:sp>
      <p:cxnSp>
        <p:nvCxnSpPr>
          <p:cNvPr id="21" name="Straight Connector 17">
            <a:extLst>
              <a:ext uri="{FF2B5EF4-FFF2-40B4-BE49-F238E27FC236}">
                <a16:creationId xmlns:a16="http://schemas.microsoft.com/office/drawing/2014/main" id="{49CD1692-827B-4C8D-B4A1-134FD04CF4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38745" y="102790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B91ECDA9-56DC-4270-8F33-01C5637B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463438">
            <a:off x="7456580" y="5166682"/>
            <a:ext cx="1835725" cy="2024785"/>
          </a:xfrm>
          <a:custGeom>
            <a:avLst/>
            <a:gdLst>
              <a:gd name="connsiteX0" fmla="*/ 1801138 w 1835725"/>
              <a:gd name="connsiteY0" fmla="*/ 1622662 h 2024785"/>
              <a:gd name="connsiteX1" fmla="*/ 1835717 w 1835725"/>
              <a:gd name="connsiteY1" fmla="*/ 1680254 h 2024785"/>
              <a:gd name="connsiteX2" fmla="*/ 1812568 w 1835725"/>
              <a:gd name="connsiteY2" fmla="*/ 1877193 h 2024785"/>
              <a:gd name="connsiteX3" fmla="*/ 1776210 w 1835725"/>
              <a:gd name="connsiteY3" fmla="*/ 2024785 h 2024785"/>
              <a:gd name="connsiteX4" fmla="*/ 1655772 w 1835725"/>
              <a:gd name="connsiteY4" fmla="*/ 1983449 h 2024785"/>
              <a:gd name="connsiteX5" fmla="*/ 1687591 w 1835725"/>
              <a:gd name="connsiteY5" fmla="*/ 1854495 h 2024785"/>
              <a:gd name="connsiteX6" fmla="*/ 1708939 w 1835725"/>
              <a:gd name="connsiteY6" fmla="*/ 1673301 h 2024785"/>
              <a:gd name="connsiteX7" fmla="*/ 1778129 w 1835725"/>
              <a:gd name="connsiteY7" fmla="*/ 1615979 h 2024785"/>
              <a:gd name="connsiteX8" fmla="*/ 1801138 w 1835725"/>
              <a:gd name="connsiteY8" fmla="*/ 1622662 h 2024785"/>
              <a:gd name="connsiteX9" fmla="*/ 1585229 w 1835725"/>
              <a:gd name="connsiteY9" fmla="*/ 764759 h 2024785"/>
              <a:gd name="connsiteX10" fmla="*/ 1623024 w 1835725"/>
              <a:gd name="connsiteY10" fmla="*/ 792810 h 2024785"/>
              <a:gd name="connsiteX11" fmla="*/ 1777614 w 1835725"/>
              <a:gd name="connsiteY11" fmla="*/ 1157141 h 2024785"/>
              <a:gd name="connsiteX12" fmla="*/ 1733799 w 1835725"/>
              <a:gd name="connsiteY12" fmla="*/ 1235532 h 2024785"/>
              <a:gd name="connsiteX13" fmla="*/ 1716464 w 1835725"/>
              <a:gd name="connsiteY13" fmla="*/ 1237722 h 2024785"/>
              <a:gd name="connsiteX14" fmla="*/ 1716464 w 1835725"/>
              <a:gd name="connsiteY14" fmla="*/ 1237913 h 2024785"/>
              <a:gd name="connsiteX15" fmla="*/ 1655409 w 1835725"/>
              <a:gd name="connsiteY15" fmla="*/ 1191717 h 2024785"/>
              <a:gd name="connsiteX16" fmla="*/ 1513200 w 1835725"/>
              <a:gd name="connsiteY16" fmla="*/ 856627 h 2024785"/>
              <a:gd name="connsiteX17" fmla="*/ 1538499 w 1835725"/>
              <a:gd name="connsiteY17" fmla="*/ 770415 h 2024785"/>
              <a:gd name="connsiteX18" fmla="*/ 1585229 w 1835725"/>
              <a:gd name="connsiteY18" fmla="*/ 764759 h 2024785"/>
              <a:gd name="connsiteX19" fmla="*/ 477919 w 1835725"/>
              <a:gd name="connsiteY19" fmla="*/ 21437 h 2024785"/>
              <a:gd name="connsiteX20" fmla="*/ 509236 w 1835725"/>
              <a:gd name="connsiteY20" fmla="*/ 84182 h 2024785"/>
              <a:gd name="connsiteX21" fmla="*/ 445829 w 1835725"/>
              <a:gd name="connsiteY21" fmla="*/ 139871 h 2024785"/>
              <a:gd name="connsiteX22" fmla="*/ 437447 w 1835725"/>
              <a:gd name="connsiteY22" fmla="*/ 139395 h 2024785"/>
              <a:gd name="connsiteX23" fmla="*/ 73211 w 1835725"/>
              <a:gd name="connsiteY23" fmla="*/ 137204 h 2024785"/>
              <a:gd name="connsiteX24" fmla="*/ 749 w 1835725"/>
              <a:gd name="connsiteY24" fmla="*/ 84082 h 2024785"/>
              <a:gd name="connsiteX25" fmla="*/ 53871 w 1835725"/>
              <a:gd name="connsiteY25" fmla="*/ 11621 h 2024785"/>
              <a:gd name="connsiteX26" fmla="*/ 58352 w 1835725"/>
              <a:gd name="connsiteY26" fmla="*/ 11093 h 2024785"/>
              <a:gd name="connsiteX27" fmla="*/ 454020 w 1835725"/>
              <a:gd name="connsiteY27" fmla="*/ 13474 h 2024785"/>
              <a:gd name="connsiteX28" fmla="*/ 477919 w 1835725"/>
              <a:gd name="connsiteY28" fmla="*/ 21437 h 2024785"/>
              <a:gd name="connsiteX29" fmla="*/ 957797 w 1835725"/>
              <a:gd name="connsiteY29" fmla="*/ 167970 h 2024785"/>
              <a:gd name="connsiteX30" fmla="*/ 1286982 w 1835725"/>
              <a:gd name="connsiteY30" fmla="*/ 387616 h 2024785"/>
              <a:gd name="connsiteX31" fmla="*/ 1293725 w 1835725"/>
              <a:gd name="connsiteY31" fmla="*/ 477075 h 2024785"/>
              <a:gd name="connsiteX32" fmla="*/ 1245453 w 1835725"/>
              <a:gd name="connsiteY32" fmla="*/ 499154 h 2024785"/>
              <a:gd name="connsiteX33" fmla="*/ 1245167 w 1835725"/>
              <a:gd name="connsiteY33" fmla="*/ 499154 h 2024785"/>
              <a:gd name="connsiteX34" fmla="*/ 1203638 w 1835725"/>
              <a:gd name="connsiteY34" fmla="*/ 484104 h 2024785"/>
              <a:gd name="connsiteX35" fmla="*/ 900647 w 1835725"/>
              <a:gd name="connsiteY35" fmla="*/ 281508 h 2024785"/>
              <a:gd name="connsiteX36" fmla="*/ 872454 w 1835725"/>
              <a:gd name="connsiteY36" fmla="*/ 196164 h 2024785"/>
              <a:gd name="connsiteX37" fmla="*/ 957797 w 1835725"/>
              <a:gd name="connsiteY37" fmla="*/ 167970 h 202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835725" h="2024785">
                <a:moveTo>
                  <a:pt x="1801138" y="1622662"/>
                </a:moveTo>
                <a:cubicBezTo>
                  <a:pt x="1822105" y="1633400"/>
                  <a:pt x="1836117" y="1655372"/>
                  <a:pt x="1835717" y="1680254"/>
                </a:cubicBezTo>
                <a:cubicBezTo>
                  <a:pt x="1832093" y="1746382"/>
                  <a:pt x="1824354" y="1812154"/>
                  <a:pt x="1812568" y="1877193"/>
                </a:cubicBezTo>
                <a:lnTo>
                  <a:pt x="1776210" y="2024785"/>
                </a:lnTo>
                <a:lnTo>
                  <a:pt x="1655772" y="1983449"/>
                </a:lnTo>
                <a:lnTo>
                  <a:pt x="1687591" y="1854495"/>
                </a:lnTo>
                <a:cubicBezTo>
                  <a:pt x="1698455" y="1794657"/>
                  <a:pt x="1705590" y="1734142"/>
                  <a:pt x="1708939" y="1673301"/>
                </a:cubicBezTo>
                <a:cubicBezTo>
                  <a:pt x="1712216" y="1638363"/>
                  <a:pt x="1743190" y="1612703"/>
                  <a:pt x="1778129" y="1615979"/>
                </a:cubicBezTo>
                <a:cubicBezTo>
                  <a:pt x="1786387" y="1616753"/>
                  <a:pt x="1794149" y="1619084"/>
                  <a:pt x="1801138" y="1622662"/>
                </a:cubicBezTo>
                <a:close/>
                <a:moveTo>
                  <a:pt x="1585229" y="764759"/>
                </a:moveTo>
                <a:cubicBezTo>
                  <a:pt x="1600438" y="768789"/>
                  <a:pt x="1614156" y="778436"/>
                  <a:pt x="1623024" y="792810"/>
                </a:cubicBezTo>
                <a:cubicBezTo>
                  <a:pt x="1689575" y="907319"/>
                  <a:pt x="1741505" y="1029715"/>
                  <a:pt x="1777614" y="1157141"/>
                </a:cubicBezTo>
                <a:cubicBezTo>
                  <a:pt x="1787149" y="1190888"/>
                  <a:pt x="1767537" y="1225969"/>
                  <a:pt x="1733799" y="1235532"/>
                </a:cubicBezTo>
                <a:cubicBezTo>
                  <a:pt x="1728151" y="1237046"/>
                  <a:pt x="1722312" y="1237780"/>
                  <a:pt x="1716464" y="1237722"/>
                </a:cubicBezTo>
                <a:lnTo>
                  <a:pt x="1716464" y="1237913"/>
                </a:lnTo>
                <a:cubicBezTo>
                  <a:pt x="1688070" y="1237913"/>
                  <a:pt x="1663124" y="1219044"/>
                  <a:pt x="1655409" y="1191717"/>
                </a:cubicBezTo>
                <a:cubicBezTo>
                  <a:pt x="1622214" y="1074512"/>
                  <a:pt x="1574437" y="961936"/>
                  <a:pt x="1513200" y="856627"/>
                </a:cubicBezTo>
                <a:cubicBezTo>
                  <a:pt x="1496379" y="825834"/>
                  <a:pt x="1507704" y="787236"/>
                  <a:pt x="1538499" y="770415"/>
                </a:cubicBezTo>
                <a:cubicBezTo>
                  <a:pt x="1553325" y="762319"/>
                  <a:pt x="1570022" y="760730"/>
                  <a:pt x="1585229" y="764759"/>
                </a:cubicBezTo>
                <a:close/>
                <a:moveTo>
                  <a:pt x="477919" y="21437"/>
                </a:moveTo>
                <a:cubicBezTo>
                  <a:pt x="499341" y="33775"/>
                  <a:pt x="512445" y="58102"/>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89834" y="-4456"/>
                  <a:pt x="322735" y="-3656"/>
                  <a:pt x="454020" y="13474"/>
                </a:cubicBezTo>
                <a:cubicBezTo>
                  <a:pt x="462713" y="14543"/>
                  <a:pt x="470778" y="17324"/>
                  <a:pt x="477919" y="21437"/>
                </a:cubicBezTo>
                <a:close/>
                <a:moveTo>
                  <a:pt x="957797" y="167970"/>
                </a:move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8235" y="164811"/>
                  <a:pt x="926445" y="152188"/>
                  <a:pt x="957797" y="167970"/>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5F47824-961D-465D-84F9-EAE11BC617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9527" y="6033795"/>
            <a:ext cx="1991064" cy="824205"/>
          </a:xfrm>
          <a:custGeom>
            <a:avLst/>
            <a:gdLst>
              <a:gd name="connsiteX0" fmla="*/ 995532 w 1991064"/>
              <a:gd name="connsiteY0" fmla="*/ 0 h 824205"/>
              <a:gd name="connsiteX1" fmla="*/ 1984823 w 1991064"/>
              <a:gd name="connsiteY1" fmla="*/ 784423 h 824205"/>
              <a:gd name="connsiteX2" fmla="*/ 1991064 w 1991064"/>
              <a:gd name="connsiteY2" fmla="*/ 824205 h 824205"/>
              <a:gd name="connsiteX3" fmla="*/ 0 w 1991064"/>
              <a:gd name="connsiteY3" fmla="*/ 824205 h 824205"/>
              <a:gd name="connsiteX4" fmla="*/ 6241 w 1991064"/>
              <a:gd name="connsiteY4" fmla="*/ 784423 h 824205"/>
              <a:gd name="connsiteX5" fmla="*/ 995532 w 1991064"/>
              <a:gd name="connsiteY5" fmla="*/ 0 h 824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1064" h="824205">
                <a:moveTo>
                  <a:pt x="995532" y="0"/>
                </a:moveTo>
                <a:cubicBezTo>
                  <a:pt x="1483521" y="0"/>
                  <a:pt x="1890663" y="336754"/>
                  <a:pt x="1984823" y="784423"/>
                </a:cubicBezTo>
                <a:lnTo>
                  <a:pt x="1991064" y="824205"/>
                </a:lnTo>
                <a:lnTo>
                  <a:pt x="0" y="824205"/>
                </a:lnTo>
                <a:lnTo>
                  <a:pt x="6241" y="784423"/>
                </a:lnTo>
                <a:cubicBezTo>
                  <a:pt x="100402" y="336754"/>
                  <a:pt x="507544" y="0"/>
                  <a:pt x="99553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FEC9DA3E-C1D7-472D-B7C0-F71AE41FB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51696" y="5519196"/>
            <a:ext cx="1340305" cy="1338805"/>
          </a:xfrm>
          <a:custGeom>
            <a:avLst/>
            <a:gdLst>
              <a:gd name="connsiteX0" fmla="*/ 61913 w 1340305"/>
              <a:gd name="connsiteY0" fmla="*/ 0 h 1338805"/>
              <a:gd name="connsiteX1" fmla="*/ 1340305 w 1340305"/>
              <a:gd name="connsiteY1" fmla="*/ 0 h 1338805"/>
              <a:gd name="connsiteX2" fmla="*/ 1340305 w 1340305"/>
              <a:gd name="connsiteY2" fmla="*/ 123825 h 1338805"/>
              <a:gd name="connsiteX3" fmla="*/ 123825 w 1340305"/>
              <a:gd name="connsiteY3" fmla="*/ 123825 h 1338805"/>
              <a:gd name="connsiteX4" fmla="*/ 123825 w 1340305"/>
              <a:gd name="connsiteY4" fmla="*/ 1338805 h 1338805"/>
              <a:gd name="connsiteX5" fmla="*/ 0 w 1340305"/>
              <a:gd name="connsiteY5" fmla="*/ 1338805 h 1338805"/>
              <a:gd name="connsiteX6" fmla="*/ 0 w 1340305"/>
              <a:gd name="connsiteY6" fmla="*/ 61913 h 1338805"/>
              <a:gd name="connsiteX7" fmla="*/ 61913 w 1340305"/>
              <a:gd name="connsiteY7" fmla="*/ 0 h 133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40305" h="1338805">
                <a:moveTo>
                  <a:pt x="61913" y="0"/>
                </a:moveTo>
                <a:lnTo>
                  <a:pt x="1340305" y="0"/>
                </a:lnTo>
                <a:lnTo>
                  <a:pt x="1340305" y="123825"/>
                </a:lnTo>
                <a:lnTo>
                  <a:pt x="123825" y="123825"/>
                </a:lnTo>
                <a:lnTo>
                  <a:pt x="123825" y="1338805"/>
                </a:lnTo>
                <a:lnTo>
                  <a:pt x="0" y="1338805"/>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509397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6">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7CE2FE6-5096-5075-AE32-EECCC286932C}"/>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sz="3200"/>
              <a:t>Previous Works</a:t>
            </a:r>
          </a:p>
        </p:txBody>
      </p:sp>
      <p:sp>
        <p:nvSpPr>
          <p:cNvPr id="29" name="Rectangle 28">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1" name="Rectangle 30">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0">
            <a:extLst>
              <a:ext uri="{FF2B5EF4-FFF2-40B4-BE49-F238E27FC236}">
                <a16:creationId xmlns:a16="http://schemas.microsoft.com/office/drawing/2014/main" id="{12167869-3876-7BC5-DABD-4B8C6538E436}"/>
              </a:ext>
            </a:extLst>
          </p:cNvPr>
          <p:cNvSpPr txBox="1"/>
          <p:nvPr/>
        </p:nvSpPr>
        <p:spPr>
          <a:xfrm>
            <a:off x="5250106" y="586822"/>
            <a:ext cx="6106742" cy="1645920"/>
          </a:xfrm>
          <a:prstGeom prst="rect">
            <a:avLst/>
          </a:prstGeom>
        </p:spPr>
        <p:txBody>
          <a:bodyPr vert="horz" lIns="91440" tIns="45720" rIns="91440" bIns="45720" rtlCol="0" anchor="ctr">
            <a:normAutofit/>
          </a:bodyPr>
          <a:lstStyle/>
          <a:p>
            <a:pPr>
              <a:lnSpc>
                <a:spcPct val="90000"/>
              </a:lnSpc>
              <a:spcAft>
                <a:spcPts val="600"/>
              </a:spcAft>
            </a:pPr>
            <a:endParaRPr lang="en-US" dirty="0">
              <a:cs typeface="Calibri"/>
            </a:endParaRPr>
          </a:p>
        </p:txBody>
      </p:sp>
      <p:pic>
        <p:nvPicPr>
          <p:cNvPr id="6" name="Resim 7">
            <a:extLst>
              <a:ext uri="{FF2B5EF4-FFF2-40B4-BE49-F238E27FC236}">
                <a16:creationId xmlns:a16="http://schemas.microsoft.com/office/drawing/2014/main" id="{8E857B84-D243-AE64-A622-1D904DDF5609}"/>
              </a:ext>
            </a:extLst>
          </p:cNvPr>
          <p:cNvPicPr>
            <a:picLocks noChangeAspect="1"/>
          </p:cNvPicPr>
          <p:nvPr/>
        </p:nvPicPr>
        <p:blipFill rotWithShape="1">
          <a:blip r:embed="rId3"/>
          <a:srcRect r="-230" b="12596"/>
          <a:stretch/>
        </p:blipFill>
        <p:spPr>
          <a:xfrm>
            <a:off x="7066259" y="2756991"/>
            <a:ext cx="3902681" cy="3045023"/>
          </a:xfrm>
          <a:prstGeom prst="rect">
            <a:avLst/>
          </a:prstGeom>
        </p:spPr>
      </p:pic>
      <p:pic>
        <p:nvPicPr>
          <p:cNvPr id="4" name="Resim 5">
            <a:extLst>
              <a:ext uri="{FF2B5EF4-FFF2-40B4-BE49-F238E27FC236}">
                <a16:creationId xmlns:a16="http://schemas.microsoft.com/office/drawing/2014/main" id="{04F262E1-F1BF-2C65-2E61-C3FB3E32F3EE}"/>
              </a:ext>
            </a:extLst>
          </p:cNvPr>
          <p:cNvPicPr>
            <a:picLocks noGrp="1" noChangeAspect="1"/>
          </p:cNvPicPr>
          <p:nvPr>
            <p:ph idx="1"/>
          </p:nvPr>
        </p:nvPicPr>
        <p:blipFill>
          <a:blip r:embed="rId4"/>
          <a:stretch>
            <a:fillRect/>
          </a:stretch>
        </p:blipFill>
        <p:spPr>
          <a:xfrm>
            <a:off x="712381" y="3038315"/>
            <a:ext cx="5523082" cy="2471579"/>
          </a:xfrm>
          <a:prstGeom prst="rect">
            <a:avLst/>
          </a:prstGeom>
        </p:spPr>
      </p:pic>
      <p:sp>
        <p:nvSpPr>
          <p:cNvPr id="8" name="TextBox 26">
            <a:extLst>
              <a:ext uri="{FF2B5EF4-FFF2-40B4-BE49-F238E27FC236}">
                <a16:creationId xmlns:a16="http://schemas.microsoft.com/office/drawing/2014/main" id="{25629BF2-B509-2E42-4FE9-AEFC9C6F580A}"/>
              </a:ext>
            </a:extLst>
          </p:cNvPr>
          <p:cNvSpPr txBox="1"/>
          <p:nvPr/>
        </p:nvSpPr>
        <p:spPr>
          <a:xfrm>
            <a:off x="0" y="6602715"/>
            <a:ext cx="9180444" cy="246221"/>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a:t>Y. H. Wu, B. Zheng, and Y. T. Zhao, “Dynamic gesture recognition based on LSTM-CNN,” in Proc. Chinese </a:t>
            </a:r>
            <a:r>
              <a:rPr lang="en-US" sz="1000" err="1"/>
              <a:t>Autom</a:t>
            </a:r>
            <a:r>
              <a:rPr lang="en-US" sz="1000"/>
              <a:t>. </a:t>
            </a:r>
            <a:r>
              <a:rPr lang="en-US" sz="1000" err="1"/>
              <a:t>Congr</a:t>
            </a:r>
            <a:r>
              <a:rPr lang="en-US" sz="1000"/>
              <a:t>., Xi’an, China, 2018, pp. 2446−2450.</a:t>
            </a:r>
          </a:p>
        </p:txBody>
      </p:sp>
      <p:sp>
        <p:nvSpPr>
          <p:cNvPr id="9" name="Metin kutusu 8">
            <a:extLst>
              <a:ext uri="{FF2B5EF4-FFF2-40B4-BE49-F238E27FC236}">
                <a16:creationId xmlns:a16="http://schemas.microsoft.com/office/drawing/2014/main" id="{FEE88B16-3BB1-A4EF-DDE5-85DD9A1C995F}"/>
              </a:ext>
            </a:extLst>
          </p:cNvPr>
          <p:cNvSpPr txBox="1"/>
          <p:nvPr/>
        </p:nvSpPr>
        <p:spPr>
          <a:xfrm>
            <a:off x="5289177" y="1228165"/>
            <a:ext cx="584498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Dynamic Gesture Recognition Based on LSTM-CNN : </a:t>
            </a:r>
            <a:r>
              <a:rPr lang="en-US" b="1"/>
              <a:t>LCNN</a:t>
            </a:r>
            <a:r>
              <a:rPr lang="tr-TR">
                <a:cs typeface="Calibri"/>
              </a:rPr>
              <a:t>​</a:t>
            </a:r>
            <a:endParaRPr lang="tr-TR"/>
          </a:p>
        </p:txBody>
      </p:sp>
    </p:spTree>
    <p:extLst>
      <p:ext uri="{BB962C8B-B14F-4D97-AF65-F5344CB8AC3E}">
        <p14:creationId xmlns:p14="http://schemas.microsoft.com/office/powerpoint/2010/main" val="3632132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1">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3">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7CE2FE6-5096-5075-AE32-EECCC286932C}"/>
              </a:ext>
            </a:extLst>
          </p:cNvPr>
          <p:cNvSpPr>
            <a:spLocks noGrp="1"/>
          </p:cNvSpPr>
          <p:nvPr>
            <p:ph type="title"/>
          </p:nvPr>
        </p:nvSpPr>
        <p:spPr>
          <a:xfrm>
            <a:off x="1051560" y="586822"/>
            <a:ext cx="3657600" cy="1645920"/>
          </a:xfrm>
        </p:spPr>
        <p:txBody>
          <a:bodyPr>
            <a:normAutofit/>
          </a:bodyPr>
          <a:lstStyle/>
          <a:p>
            <a:r>
              <a:rPr lang="tr-TR" sz="3200">
                <a:cs typeface="Calibri Light"/>
              </a:rPr>
              <a:t>Previous Works</a:t>
            </a:r>
            <a:endParaRPr lang="tr-TR" sz="3200"/>
          </a:p>
        </p:txBody>
      </p:sp>
      <p:sp>
        <p:nvSpPr>
          <p:cNvPr id="17" name="Rectangle 15">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9" name="Rectangle 17">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İçerik Yer Tutucusu 2">
            <a:extLst>
              <a:ext uri="{FF2B5EF4-FFF2-40B4-BE49-F238E27FC236}">
                <a16:creationId xmlns:a16="http://schemas.microsoft.com/office/drawing/2014/main" id="{66F64DC2-9C82-2233-F8CE-93F61DB221FB}"/>
              </a:ext>
            </a:extLst>
          </p:cNvPr>
          <p:cNvSpPr>
            <a:spLocks noGrp="1"/>
          </p:cNvSpPr>
          <p:nvPr>
            <p:ph idx="1"/>
          </p:nvPr>
        </p:nvSpPr>
        <p:spPr>
          <a:xfrm>
            <a:off x="5250106" y="586822"/>
            <a:ext cx="6106742" cy="1645920"/>
          </a:xfrm>
        </p:spPr>
        <p:txBody>
          <a:bodyPr anchor="ctr">
            <a:normAutofit/>
          </a:bodyPr>
          <a:lstStyle/>
          <a:p>
            <a:endParaRPr lang="tr-TR" sz="1800"/>
          </a:p>
        </p:txBody>
      </p:sp>
      <p:pic>
        <p:nvPicPr>
          <p:cNvPr id="5" name="Picture 3">
            <a:extLst>
              <a:ext uri="{FF2B5EF4-FFF2-40B4-BE49-F238E27FC236}">
                <a16:creationId xmlns:a16="http://schemas.microsoft.com/office/drawing/2014/main" id="{C88FAC61-60E0-8D68-0B22-2347E842AD6A}"/>
              </a:ext>
            </a:extLst>
          </p:cNvPr>
          <p:cNvPicPr>
            <a:picLocks noChangeAspect="1"/>
          </p:cNvPicPr>
          <p:nvPr/>
        </p:nvPicPr>
        <p:blipFill>
          <a:blip r:embed="rId3"/>
          <a:stretch>
            <a:fillRect/>
          </a:stretch>
        </p:blipFill>
        <p:spPr>
          <a:xfrm>
            <a:off x="530889" y="2645865"/>
            <a:ext cx="5481509" cy="2754458"/>
          </a:xfrm>
          <a:prstGeom prst="rect">
            <a:avLst/>
          </a:prstGeom>
        </p:spPr>
      </p:pic>
      <p:pic>
        <p:nvPicPr>
          <p:cNvPr id="7" name="Picture 8" descr="tablo içeren bir resim&#10;&#10;Açıklama otomatik olarak oluşturuldu">
            <a:extLst>
              <a:ext uri="{FF2B5EF4-FFF2-40B4-BE49-F238E27FC236}">
                <a16:creationId xmlns:a16="http://schemas.microsoft.com/office/drawing/2014/main" id="{7BFEB4AE-C8BD-0820-5B80-0B1258F2D489}"/>
              </a:ext>
            </a:extLst>
          </p:cNvPr>
          <p:cNvPicPr>
            <a:picLocks noChangeAspect="1"/>
          </p:cNvPicPr>
          <p:nvPr/>
        </p:nvPicPr>
        <p:blipFill rotWithShape="1">
          <a:blip r:embed="rId4"/>
          <a:srcRect r="15860"/>
          <a:stretch/>
        </p:blipFill>
        <p:spPr>
          <a:xfrm>
            <a:off x="6171887" y="2628211"/>
            <a:ext cx="5523082" cy="2789766"/>
          </a:xfrm>
          <a:prstGeom prst="rect">
            <a:avLst/>
          </a:prstGeom>
        </p:spPr>
      </p:pic>
      <p:sp>
        <p:nvSpPr>
          <p:cNvPr id="20" name="TextBox 10">
            <a:extLst>
              <a:ext uri="{FF2B5EF4-FFF2-40B4-BE49-F238E27FC236}">
                <a16:creationId xmlns:a16="http://schemas.microsoft.com/office/drawing/2014/main" id="{12167869-3876-7BC5-DABD-4B8C6538E436}"/>
              </a:ext>
            </a:extLst>
          </p:cNvPr>
          <p:cNvSpPr txBox="1"/>
          <p:nvPr/>
        </p:nvSpPr>
        <p:spPr>
          <a:xfrm>
            <a:off x="-1" y="6618104"/>
            <a:ext cx="12192000" cy="215444"/>
          </a:xfrm>
          <a:prstGeom prst="rect">
            <a:avLst/>
          </a:prstGeom>
          <a:noFill/>
        </p:spPr>
        <p:txBody>
          <a:bodyPr wrap="square">
            <a:spAutoFit/>
          </a:bodyPr>
          <a:lstStyle/>
          <a:p>
            <a:r>
              <a:rPr lang="en-US" sz="800"/>
              <a:t>E. </a:t>
            </a:r>
            <a:r>
              <a:rPr lang="en-US" sz="800" err="1"/>
              <a:t>Donati</a:t>
            </a:r>
            <a:r>
              <a:rPr lang="en-US" sz="800"/>
              <a:t>, M. </a:t>
            </a:r>
            <a:r>
              <a:rPr lang="en-US" sz="800" err="1"/>
              <a:t>Payvand</a:t>
            </a:r>
            <a:r>
              <a:rPr lang="en-US" sz="800"/>
              <a:t>, N. </a:t>
            </a:r>
            <a:r>
              <a:rPr lang="en-US" sz="800" err="1"/>
              <a:t>Risi</a:t>
            </a:r>
            <a:r>
              <a:rPr lang="en-US" sz="800"/>
              <a:t>, R. Krause, K. </a:t>
            </a:r>
            <a:r>
              <a:rPr lang="en-US" sz="800" err="1"/>
              <a:t>Burelo</a:t>
            </a:r>
            <a:r>
              <a:rPr lang="en-US" sz="800"/>
              <a:t>, G. </a:t>
            </a:r>
            <a:r>
              <a:rPr lang="en-US" sz="800" err="1"/>
              <a:t>Indiveri</a:t>
            </a:r>
            <a:r>
              <a:rPr lang="en-US" sz="800"/>
              <a:t>, T. </a:t>
            </a:r>
            <a:r>
              <a:rPr lang="en-US" sz="800" err="1"/>
              <a:t>Dalgaty</a:t>
            </a:r>
            <a:r>
              <a:rPr lang="en-US" sz="800"/>
              <a:t>, and E. </a:t>
            </a:r>
            <a:r>
              <a:rPr lang="en-US" sz="800" err="1"/>
              <a:t>Vianello</a:t>
            </a:r>
            <a:r>
              <a:rPr lang="en-US" sz="800"/>
              <a:t>, “ Processing EMG signals using reservoir computing on an event-based neuromorphic system,” in Proc. IEEE Biomedical Circuits and Systems Conf., Cleveland, USA, 2018, pp. 455−458.</a:t>
            </a:r>
          </a:p>
        </p:txBody>
      </p:sp>
    </p:spTree>
    <p:extLst>
      <p:ext uri="{BB962C8B-B14F-4D97-AF65-F5344CB8AC3E}">
        <p14:creationId xmlns:p14="http://schemas.microsoft.com/office/powerpoint/2010/main" val="1314407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0C79EB6-278D-C183-5076-801A456238FC}"/>
              </a:ext>
            </a:extLst>
          </p:cNvPr>
          <p:cNvPicPr>
            <a:picLocks noChangeAspect="1"/>
          </p:cNvPicPr>
          <p:nvPr/>
        </p:nvPicPr>
        <p:blipFill rotWithShape="1">
          <a:blip r:embed="rId3"/>
          <a:srcRect l="18117" r="24897" b="-1"/>
          <a:stretch/>
        </p:blipFill>
        <p:spPr>
          <a:xfrm>
            <a:off x="5182104" y="10"/>
            <a:ext cx="7009896" cy="6857990"/>
          </a:xfrm>
          <a:custGeom>
            <a:avLst/>
            <a:gdLst/>
            <a:ahLst/>
            <a:cxnLst/>
            <a:rect l="l" t="t" r="r" b="b"/>
            <a:pathLst>
              <a:path w="7009896" h="6858000">
                <a:moveTo>
                  <a:pt x="0" y="0"/>
                </a:moveTo>
                <a:lnTo>
                  <a:pt x="7009896" y="0"/>
                </a:lnTo>
                <a:lnTo>
                  <a:pt x="7009896" y="6858000"/>
                </a:lnTo>
                <a:lnTo>
                  <a:pt x="21616" y="6858000"/>
                </a:lnTo>
                <a:lnTo>
                  <a:pt x="129867" y="6647018"/>
                </a:lnTo>
                <a:cubicBezTo>
                  <a:pt x="1043295" y="4758249"/>
                  <a:pt x="1332296" y="2559611"/>
                  <a:pt x="814641" y="380651"/>
                </a:cubicBezTo>
                <a:lnTo>
                  <a:pt x="714685" y="1"/>
                </a:lnTo>
                <a:lnTo>
                  <a:pt x="0" y="1"/>
                </a:lnTo>
                <a:close/>
              </a:path>
            </a:pathLst>
          </a:custGeom>
        </p:spPr>
      </p:pic>
      <p:sp>
        <p:nvSpPr>
          <p:cNvPr id="34" name="Freeform: Shape 18">
            <a:extLst>
              <a:ext uri="{FF2B5EF4-FFF2-40B4-BE49-F238E27FC236}">
                <a16:creationId xmlns:a16="http://schemas.microsoft.com/office/drawing/2014/main" id="{5FDF4720-5445-47BE-89FE-E40D1AE6F6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480073" cy="6858002"/>
          </a:xfrm>
          <a:custGeom>
            <a:avLst/>
            <a:gdLst>
              <a:gd name="connsiteX0" fmla="*/ 6130244 w 6480073"/>
              <a:gd name="connsiteY0" fmla="*/ 0 h 6858002"/>
              <a:gd name="connsiteX1" fmla="*/ 6212951 w 6480073"/>
              <a:gd name="connsiteY1" fmla="*/ 314584 h 6858002"/>
              <a:gd name="connsiteX2" fmla="*/ 5540779 w 6480073"/>
              <a:gd name="connsiteY2" fmla="*/ 6756649 h 6858002"/>
              <a:gd name="connsiteX3" fmla="*/ 5489971 w 6480073"/>
              <a:gd name="connsiteY3" fmla="*/ 6858002 h 6858002"/>
              <a:gd name="connsiteX4" fmla="*/ 0 w 6480073"/>
              <a:gd name="connsiteY4" fmla="*/ 6858002 h 6858002"/>
              <a:gd name="connsiteX5" fmla="*/ 0 w 6480073"/>
              <a:gd name="connsiteY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80073" h="6858002">
                <a:moveTo>
                  <a:pt x="6130244" y="0"/>
                </a:moveTo>
                <a:lnTo>
                  <a:pt x="6212951" y="314584"/>
                </a:lnTo>
                <a:cubicBezTo>
                  <a:pt x="6745828" y="2551616"/>
                  <a:pt x="6460994" y="4808873"/>
                  <a:pt x="5540779" y="6756649"/>
                </a:cubicBezTo>
                <a:lnTo>
                  <a:pt x="5489971" y="6858002"/>
                </a:lnTo>
                <a:lnTo>
                  <a:pt x="0" y="6858002"/>
                </a:lnTo>
                <a:lnTo>
                  <a:pt x="0"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7" name="Freeform: Shape 20">
            <a:extLst>
              <a:ext uri="{FF2B5EF4-FFF2-40B4-BE49-F238E27FC236}">
                <a16:creationId xmlns:a16="http://schemas.microsoft.com/office/drawing/2014/main" id="{AC8710B4-A815-4082-9E4F-F13A00070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249216" cy="6858001"/>
          </a:xfrm>
          <a:custGeom>
            <a:avLst/>
            <a:gdLst>
              <a:gd name="connsiteX0" fmla="*/ 0 w 6249216"/>
              <a:gd name="connsiteY0" fmla="*/ 0 h 6858001"/>
              <a:gd name="connsiteX1" fmla="*/ 5893742 w 6249216"/>
              <a:gd name="connsiteY1" fmla="*/ 1 h 6858001"/>
              <a:gd name="connsiteX2" fmla="*/ 5993697 w 6249216"/>
              <a:gd name="connsiteY2" fmla="*/ 380651 h 6858001"/>
              <a:gd name="connsiteX3" fmla="*/ 5308924 w 6249216"/>
              <a:gd name="connsiteY3" fmla="*/ 6647018 h 6858001"/>
              <a:gd name="connsiteX4" fmla="*/ 5200672 w 6249216"/>
              <a:gd name="connsiteY4" fmla="*/ 6858001 h 6858001"/>
              <a:gd name="connsiteX5" fmla="*/ 1 w 6249216"/>
              <a:gd name="connsiteY5"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9216" h="6858001">
                <a:moveTo>
                  <a:pt x="0" y="0"/>
                </a:moveTo>
                <a:lnTo>
                  <a:pt x="5893742" y="1"/>
                </a:lnTo>
                <a:lnTo>
                  <a:pt x="5993697" y="380651"/>
                </a:lnTo>
                <a:cubicBezTo>
                  <a:pt x="6511353" y="2559611"/>
                  <a:pt x="6222352" y="4758249"/>
                  <a:pt x="5308924" y="6647018"/>
                </a:cubicBezTo>
                <a:lnTo>
                  <a:pt x="5200672" y="6858001"/>
                </a:lnTo>
                <a:lnTo>
                  <a:pt x="1" y="68580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TextBox 5">
            <a:extLst>
              <a:ext uri="{FF2B5EF4-FFF2-40B4-BE49-F238E27FC236}">
                <a16:creationId xmlns:a16="http://schemas.microsoft.com/office/drawing/2014/main" id="{852CDF69-3D30-0768-EE69-E024A2F56EF1}"/>
              </a:ext>
            </a:extLst>
          </p:cNvPr>
          <p:cNvSpPr txBox="1"/>
          <p:nvPr/>
        </p:nvSpPr>
        <p:spPr>
          <a:xfrm>
            <a:off x="733379" y="3079053"/>
            <a:ext cx="4782458" cy="699893"/>
          </a:xfrm>
          <a:prstGeom prst="rect">
            <a:avLst/>
          </a:prstGeom>
        </p:spPr>
        <p:txBody>
          <a:bodyPr vert="horz" lIns="91440" tIns="45720" rIns="91440" bIns="45720" rtlCol="0" anchor="t">
            <a:normAutofit/>
          </a:bodyPr>
          <a:lstStyle/>
          <a:p>
            <a:pPr>
              <a:lnSpc>
                <a:spcPct val="90000"/>
              </a:lnSpc>
              <a:spcAft>
                <a:spcPts val="600"/>
              </a:spcAft>
            </a:pPr>
            <a:r>
              <a:rPr lang="en-US" sz="3200">
                <a:latin typeface="Times New Roman" panose="02020603050405020304" pitchFamily="18" charset="0"/>
                <a:cs typeface="Times New Roman" panose="02020603050405020304" pitchFamily="18" charset="0"/>
              </a:rPr>
              <a:t>Hand Gestures Examples</a:t>
            </a:r>
          </a:p>
        </p:txBody>
      </p:sp>
    </p:spTree>
    <p:extLst>
      <p:ext uri="{BB962C8B-B14F-4D97-AF65-F5344CB8AC3E}">
        <p14:creationId xmlns:p14="http://schemas.microsoft.com/office/powerpoint/2010/main" val="418324397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3">
            <a:extLst>
              <a:ext uri="{FF2B5EF4-FFF2-40B4-BE49-F238E27FC236}">
                <a16:creationId xmlns:a16="http://schemas.microsoft.com/office/drawing/2014/main" id="{0550F5B9-399F-4FAD-AE6C-ED65F9A43A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5">
            <a:extLst>
              <a:ext uri="{FF2B5EF4-FFF2-40B4-BE49-F238E27FC236}">
                <a16:creationId xmlns:a16="http://schemas.microsoft.com/office/drawing/2014/main" id="{C062E60F-5CD4-4268-8359-80766346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288350"/>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Başlık 1">
            <a:extLst>
              <a:ext uri="{FF2B5EF4-FFF2-40B4-BE49-F238E27FC236}">
                <a16:creationId xmlns:a16="http://schemas.microsoft.com/office/drawing/2014/main" id="{8CA4CA82-0336-F30F-2A2A-85B213C81990}"/>
              </a:ext>
            </a:extLst>
          </p:cNvPr>
          <p:cNvSpPr>
            <a:spLocks noGrp="1"/>
          </p:cNvSpPr>
          <p:nvPr>
            <p:ph type="title"/>
          </p:nvPr>
        </p:nvSpPr>
        <p:spPr>
          <a:xfrm>
            <a:off x="841248" y="510047"/>
            <a:ext cx="3300984" cy="1645920"/>
          </a:xfrm>
        </p:spPr>
        <p:txBody>
          <a:bodyPr>
            <a:normAutofit/>
          </a:bodyPr>
          <a:lstStyle/>
          <a:p>
            <a:r>
              <a:rPr lang="tr-TR" sz="2800" dirty="0">
                <a:cs typeface="Calibri Light"/>
              </a:rPr>
              <a:t>DATASETS</a:t>
            </a:r>
            <a:endParaRPr lang="tr-TR" sz="2800" dirty="0"/>
          </a:p>
        </p:txBody>
      </p:sp>
      <p:sp>
        <p:nvSpPr>
          <p:cNvPr id="22" name="Rectangle 17">
            <a:extLst>
              <a:ext uri="{FF2B5EF4-FFF2-40B4-BE49-F238E27FC236}">
                <a16:creationId xmlns:a16="http://schemas.microsoft.com/office/drawing/2014/main" id="{BB341EC3-1810-4D33-BA3F-E2D0AA0EC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980964"/>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Rectangle 19">
            <a:extLst>
              <a:ext uri="{FF2B5EF4-FFF2-40B4-BE49-F238E27FC236}">
                <a16:creationId xmlns:a16="http://schemas.microsoft.com/office/drawing/2014/main" id="{10127CDE-2B99-47A8-BB3C-7D1751910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10864" y="1323863"/>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5" name="Resim 25" descr="tablo içeren bir resim&#10;&#10;Açıklama otomatik olarak oluşturuldu">
            <a:extLst>
              <a:ext uri="{FF2B5EF4-FFF2-40B4-BE49-F238E27FC236}">
                <a16:creationId xmlns:a16="http://schemas.microsoft.com/office/drawing/2014/main" id="{87D0C949-88B4-8E07-B514-98DE7AAFC565}"/>
              </a:ext>
            </a:extLst>
          </p:cNvPr>
          <p:cNvPicPr>
            <a:picLocks noGrp="1" noChangeAspect="1"/>
          </p:cNvPicPr>
          <p:nvPr>
            <p:ph idx="1"/>
          </p:nvPr>
        </p:nvPicPr>
        <p:blipFill>
          <a:blip r:embed="rId3"/>
          <a:stretch>
            <a:fillRect/>
          </a:stretch>
        </p:blipFill>
        <p:spPr>
          <a:xfrm>
            <a:off x="4581144" y="524053"/>
            <a:ext cx="6858000" cy="1617908"/>
          </a:xfrm>
        </p:spPr>
      </p:pic>
      <p:pic>
        <p:nvPicPr>
          <p:cNvPr id="7" name="Resim 6" descr="grup, sürü, satır, çizgi içeren bir resim&#10;&#10;Açıklama otomatik olarak oluşturuldu">
            <a:extLst>
              <a:ext uri="{FF2B5EF4-FFF2-40B4-BE49-F238E27FC236}">
                <a16:creationId xmlns:a16="http://schemas.microsoft.com/office/drawing/2014/main" id="{B071BE89-8624-31C7-C933-A5E227874D3B}"/>
              </a:ext>
            </a:extLst>
          </p:cNvPr>
          <p:cNvPicPr>
            <a:picLocks noChangeAspect="1"/>
          </p:cNvPicPr>
          <p:nvPr/>
        </p:nvPicPr>
        <p:blipFill>
          <a:blip r:embed="rId4"/>
          <a:stretch>
            <a:fillRect/>
          </a:stretch>
        </p:blipFill>
        <p:spPr>
          <a:xfrm>
            <a:off x="4679211" y="2717187"/>
            <a:ext cx="2837985" cy="4142519"/>
          </a:xfrm>
          <a:prstGeom prst="rect">
            <a:avLst/>
          </a:prstGeom>
        </p:spPr>
      </p:pic>
      <p:pic>
        <p:nvPicPr>
          <p:cNvPr id="9" name="Picture 8">
            <a:extLst>
              <a:ext uri="{FF2B5EF4-FFF2-40B4-BE49-F238E27FC236}">
                <a16:creationId xmlns:a16="http://schemas.microsoft.com/office/drawing/2014/main" id="{04C23825-C455-A3F0-819E-F4935FD35E2F}"/>
              </a:ext>
            </a:extLst>
          </p:cNvPr>
          <p:cNvPicPr>
            <a:picLocks noChangeAspect="1"/>
          </p:cNvPicPr>
          <p:nvPr/>
        </p:nvPicPr>
        <p:blipFill>
          <a:blip r:embed="rId5"/>
          <a:stretch>
            <a:fillRect/>
          </a:stretch>
        </p:blipFill>
        <p:spPr>
          <a:xfrm>
            <a:off x="7708550" y="3431971"/>
            <a:ext cx="4130787" cy="2303799"/>
          </a:xfrm>
          <a:prstGeom prst="rect">
            <a:avLst/>
          </a:prstGeom>
        </p:spPr>
      </p:pic>
      <p:pic>
        <p:nvPicPr>
          <p:cNvPr id="5" name="Resim 4" descr="metin, iç mekan, farklı, renkli içeren bir resim&#10;&#10;Açıklama otomatik olarak oluşturuldu">
            <a:extLst>
              <a:ext uri="{FF2B5EF4-FFF2-40B4-BE49-F238E27FC236}">
                <a16:creationId xmlns:a16="http://schemas.microsoft.com/office/drawing/2014/main" id="{4B747286-41ED-D307-F058-0B43E71D880D}"/>
              </a:ext>
            </a:extLst>
          </p:cNvPr>
          <p:cNvPicPr>
            <a:picLocks noChangeAspect="1"/>
          </p:cNvPicPr>
          <p:nvPr/>
        </p:nvPicPr>
        <p:blipFill rotWithShape="1">
          <a:blip r:embed="rId6"/>
          <a:srcRect l="3306" t="2532" r="4339" b="2803"/>
          <a:stretch/>
        </p:blipFill>
        <p:spPr>
          <a:xfrm>
            <a:off x="238674" y="3426271"/>
            <a:ext cx="4108483" cy="2070334"/>
          </a:xfrm>
          <a:prstGeom prst="rect">
            <a:avLst/>
          </a:prstGeom>
        </p:spPr>
      </p:pic>
      <p:sp>
        <p:nvSpPr>
          <p:cNvPr id="26" name="Metin kutusu 25">
            <a:extLst>
              <a:ext uri="{FF2B5EF4-FFF2-40B4-BE49-F238E27FC236}">
                <a16:creationId xmlns:a16="http://schemas.microsoft.com/office/drawing/2014/main" id="{41D249FC-48E1-BDAE-ED01-748628DD5E21}"/>
              </a:ext>
            </a:extLst>
          </p:cNvPr>
          <p:cNvSpPr txBox="1"/>
          <p:nvPr/>
        </p:nvSpPr>
        <p:spPr>
          <a:xfrm>
            <a:off x="1943595" y="2854037"/>
            <a:ext cx="68481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Times New Roman"/>
              </a:rPr>
              <a:t>Myo</a:t>
            </a:r>
            <a:endParaRPr lang="tr-TR"/>
          </a:p>
        </p:txBody>
      </p:sp>
      <p:sp>
        <p:nvSpPr>
          <p:cNvPr id="27" name="Metin kutusu 26">
            <a:extLst>
              <a:ext uri="{FF2B5EF4-FFF2-40B4-BE49-F238E27FC236}">
                <a16:creationId xmlns:a16="http://schemas.microsoft.com/office/drawing/2014/main" id="{02E23C48-20C0-6413-8822-8BD825D34580}"/>
              </a:ext>
            </a:extLst>
          </p:cNvPr>
          <p:cNvSpPr txBox="1"/>
          <p:nvPr/>
        </p:nvSpPr>
        <p:spPr>
          <a:xfrm>
            <a:off x="5674426" y="2379024"/>
            <a:ext cx="87283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Times New Roman"/>
              </a:rPr>
              <a:t>CAPG</a:t>
            </a:r>
            <a:endParaRPr lang="tr-TR" dirty="0"/>
          </a:p>
        </p:txBody>
      </p:sp>
      <p:sp>
        <p:nvSpPr>
          <p:cNvPr id="28" name="Metin kutusu 27">
            <a:extLst>
              <a:ext uri="{FF2B5EF4-FFF2-40B4-BE49-F238E27FC236}">
                <a16:creationId xmlns:a16="http://schemas.microsoft.com/office/drawing/2014/main" id="{6EACEEE2-4615-E58F-D73E-0D1CBECD7FEE}"/>
              </a:ext>
            </a:extLst>
          </p:cNvPr>
          <p:cNvSpPr txBox="1"/>
          <p:nvPr/>
        </p:nvSpPr>
        <p:spPr>
          <a:xfrm>
            <a:off x="8959932" y="2854036"/>
            <a:ext cx="16150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err="1">
                <a:latin typeface="Times New Roman"/>
              </a:rPr>
              <a:t>Ninapro</a:t>
            </a:r>
            <a:r>
              <a:rPr lang="en-US" b="1" dirty="0">
                <a:latin typeface="Times New Roman"/>
              </a:rPr>
              <a:t> DB5</a:t>
            </a:r>
            <a:endParaRPr lang="tr-TR" dirty="0"/>
          </a:p>
        </p:txBody>
      </p:sp>
    </p:spTree>
    <p:extLst>
      <p:ext uri="{BB962C8B-B14F-4D97-AF65-F5344CB8AC3E}">
        <p14:creationId xmlns:p14="http://schemas.microsoft.com/office/powerpoint/2010/main" val="2543799860"/>
      </p:ext>
    </p:extLst>
  </p:cSld>
  <p:clrMapOvr>
    <a:masterClrMapping/>
  </p:clrMapOvr>
</p:sld>
</file>

<file path=ppt/theme/theme1.xml><?xml version="1.0" encoding="utf-8"?>
<a:theme xmlns:a="http://schemas.openxmlformats.org/drawingml/2006/main" name="Ofis Teması">
  <a:themeElements>
    <a:clrScheme name="Ofis">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i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1355</Words>
  <Application>Microsoft Office PowerPoint</Application>
  <PresentationFormat>Widescreen</PresentationFormat>
  <Paragraphs>138</Paragraphs>
  <Slides>20</Slides>
  <Notes>12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20</vt:i4>
      </vt:variant>
    </vt:vector>
  </HeadingPairs>
  <TitlesOfParts>
    <vt:vector size="27" baseType="lpstr">
      <vt:lpstr>Arial</vt:lpstr>
      <vt:lpstr>Arial,Sans-Serif</vt:lpstr>
      <vt:lpstr>Calibri</vt:lpstr>
      <vt:lpstr>Calibri Light</vt:lpstr>
      <vt:lpstr>Times New Roman</vt:lpstr>
      <vt:lpstr>Ofis Teması</vt:lpstr>
      <vt:lpstr>Office Theme</vt:lpstr>
      <vt:lpstr>PowerPoint Presentation</vt:lpstr>
      <vt:lpstr>PowerPoint Presentation</vt:lpstr>
      <vt:lpstr>PowerPoint Presentation</vt:lpstr>
      <vt:lpstr>Challenges</vt:lpstr>
      <vt:lpstr>The aim of the work</vt:lpstr>
      <vt:lpstr>Previous Works</vt:lpstr>
      <vt:lpstr>Previous Works</vt:lpstr>
      <vt:lpstr>PowerPoint Presentation</vt:lpstr>
      <vt:lpstr>DATASETS</vt:lpstr>
      <vt:lpstr>Sensor Types</vt:lpstr>
      <vt:lpstr>Approach</vt:lpstr>
      <vt:lpstr>Preliminar Results</vt:lpstr>
      <vt:lpstr>Model Architectures </vt:lpstr>
      <vt:lpstr>1D CNN</vt:lpstr>
      <vt:lpstr>Cross Validation on 1D CNN</vt:lpstr>
      <vt:lpstr>EMGNet</vt:lpstr>
      <vt:lpstr>Cross Validation on EMGNet</vt:lpstr>
      <vt:lpstr>ConvNet</vt:lpstr>
      <vt:lpstr>Cross Validation on ConvNet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
  <cp:lastModifiedBy>Pouya P. Niaz</cp:lastModifiedBy>
  <cp:revision>670</cp:revision>
  <dcterms:created xsi:type="dcterms:W3CDTF">2023-01-14T15:55:17Z</dcterms:created>
  <dcterms:modified xsi:type="dcterms:W3CDTF">2023-08-06T11:17:38Z</dcterms:modified>
</cp:coreProperties>
</file>

<file path=docProps/thumbnail.jpeg>
</file>